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B1DC7-2092-450F-A855-9A11AE3501F6}" v="21" dt="2025-05-04T22:22:41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احمد شاكر حلمى السيد" userId="407cd662-e8b6-4f0b-aa86-2a827ad0d94e" providerId="ADAL" clId="{46FB1DC7-2092-450F-A855-9A11AE3501F6}"/>
    <pc:docChg chg="modSld">
      <pc:chgData name="احمد شاكر حلمى السيد" userId="407cd662-e8b6-4f0b-aa86-2a827ad0d94e" providerId="ADAL" clId="{46FB1DC7-2092-450F-A855-9A11AE3501F6}" dt="2025-05-04T22:25:47.995" v="22" actId="115"/>
      <pc:docMkLst>
        <pc:docMk/>
      </pc:docMkLst>
      <pc:sldChg chg="modTransition">
        <pc:chgData name="احمد شاكر حلمى السيد" userId="407cd662-e8b6-4f0b-aa86-2a827ad0d94e" providerId="ADAL" clId="{46FB1DC7-2092-450F-A855-9A11AE3501F6}" dt="2025-05-04T22:21:29.758" v="7"/>
        <pc:sldMkLst>
          <pc:docMk/>
          <pc:sldMk cId="346914330" sldId="256"/>
        </pc:sldMkLst>
      </pc:sldChg>
      <pc:sldChg chg="modTransition">
        <pc:chgData name="احمد شاكر حلمى السيد" userId="407cd662-e8b6-4f0b-aa86-2a827ad0d94e" providerId="ADAL" clId="{46FB1DC7-2092-450F-A855-9A11AE3501F6}" dt="2025-05-04T22:21:40.065" v="8"/>
        <pc:sldMkLst>
          <pc:docMk/>
          <pc:sldMk cId="3934049645" sldId="257"/>
        </pc:sldMkLst>
      </pc:sldChg>
      <pc:sldChg chg="modTransition">
        <pc:chgData name="احمد شاكر حلمى السيد" userId="407cd662-e8b6-4f0b-aa86-2a827ad0d94e" providerId="ADAL" clId="{46FB1DC7-2092-450F-A855-9A11AE3501F6}" dt="2025-05-04T22:21:48.886" v="11"/>
        <pc:sldMkLst>
          <pc:docMk/>
          <pc:sldMk cId="3375129830" sldId="258"/>
        </pc:sldMkLst>
      </pc:sldChg>
      <pc:sldChg chg="modTransition">
        <pc:chgData name="احمد شاكر حلمى السيد" userId="407cd662-e8b6-4f0b-aa86-2a827ad0d94e" providerId="ADAL" clId="{46FB1DC7-2092-450F-A855-9A11AE3501F6}" dt="2025-05-04T22:21:53.303" v="12"/>
        <pc:sldMkLst>
          <pc:docMk/>
          <pc:sldMk cId="3598350073" sldId="259"/>
        </pc:sldMkLst>
      </pc:sldChg>
      <pc:sldChg chg="modSp mod modTransition">
        <pc:chgData name="احمد شاكر حلمى السيد" userId="407cd662-e8b6-4f0b-aa86-2a827ad0d94e" providerId="ADAL" clId="{46FB1DC7-2092-450F-A855-9A11AE3501F6}" dt="2025-05-04T22:25:47.995" v="22" actId="115"/>
        <pc:sldMkLst>
          <pc:docMk/>
          <pc:sldMk cId="11052864" sldId="260"/>
        </pc:sldMkLst>
        <pc:spChg chg="mod">
          <ac:chgData name="احمد شاكر حلمى السيد" userId="407cd662-e8b6-4f0b-aa86-2a827ad0d94e" providerId="ADAL" clId="{46FB1DC7-2092-450F-A855-9A11AE3501F6}" dt="2025-05-04T22:25:47.995" v="22" actId="115"/>
          <ac:spMkLst>
            <pc:docMk/>
            <pc:sldMk cId="11052864" sldId="260"/>
            <ac:spMk id="3" creationId="{DCFF12BF-B886-3937-B9FF-69D6E15B65E6}"/>
          </ac:spMkLst>
        </pc:spChg>
      </pc:sldChg>
      <pc:sldChg chg="modTransition">
        <pc:chgData name="احمد شاكر حلمى السيد" userId="407cd662-e8b6-4f0b-aa86-2a827ad0d94e" providerId="ADAL" clId="{46FB1DC7-2092-450F-A855-9A11AE3501F6}" dt="2025-05-04T22:22:05.166" v="15"/>
        <pc:sldMkLst>
          <pc:docMk/>
          <pc:sldMk cId="2734653968" sldId="261"/>
        </pc:sldMkLst>
      </pc:sldChg>
      <pc:sldChg chg="modTransition">
        <pc:chgData name="احمد شاكر حلمى السيد" userId="407cd662-e8b6-4f0b-aa86-2a827ad0d94e" providerId="ADAL" clId="{46FB1DC7-2092-450F-A855-9A11AE3501F6}" dt="2025-05-04T22:22:11.755" v="16"/>
        <pc:sldMkLst>
          <pc:docMk/>
          <pc:sldMk cId="1022147839" sldId="262"/>
        </pc:sldMkLst>
      </pc:sldChg>
      <pc:sldChg chg="modTransition">
        <pc:chgData name="احمد شاكر حلمى السيد" userId="407cd662-e8b6-4f0b-aa86-2a827ad0d94e" providerId="ADAL" clId="{46FB1DC7-2092-450F-A855-9A11AE3501F6}" dt="2025-05-04T22:22:20.549" v="17"/>
        <pc:sldMkLst>
          <pc:docMk/>
          <pc:sldMk cId="1312711098" sldId="263"/>
        </pc:sldMkLst>
      </pc:sldChg>
      <pc:sldChg chg="modTransition">
        <pc:chgData name="احمد شاكر حلمى السيد" userId="407cd662-e8b6-4f0b-aa86-2a827ad0d94e" providerId="ADAL" clId="{46FB1DC7-2092-450F-A855-9A11AE3501F6}" dt="2025-05-04T22:22:26.324" v="18"/>
        <pc:sldMkLst>
          <pc:docMk/>
          <pc:sldMk cId="650610326" sldId="264"/>
        </pc:sldMkLst>
      </pc:sldChg>
      <pc:sldChg chg="modTransition">
        <pc:chgData name="احمد شاكر حلمى السيد" userId="407cd662-e8b6-4f0b-aa86-2a827ad0d94e" providerId="ADAL" clId="{46FB1DC7-2092-450F-A855-9A11AE3501F6}" dt="2025-05-04T22:22:35.960" v="19"/>
        <pc:sldMkLst>
          <pc:docMk/>
          <pc:sldMk cId="2573994571" sldId="265"/>
        </pc:sldMkLst>
      </pc:sldChg>
      <pc:sldChg chg="modTransition">
        <pc:chgData name="احمد شاكر حلمى السيد" userId="407cd662-e8b6-4f0b-aa86-2a827ad0d94e" providerId="ADAL" clId="{46FB1DC7-2092-450F-A855-9A11AE3501F6}" dt="2025-05-04T22:22:41.463" v="20"/>
        <pc:sldMkLst>
          <pc:docMk/>
          <pc:sldMk cId="2617292186" sldId="26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4A851-633C-44D9-BF5A-4FBEA2B3B0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CA5D0E-3A63-4D7D-954F-5F72999B1F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Date Components: Extracted Year, Month, Day, DayOfWeek</a:t>
          </a:r>
        </a:p>
      </dgm:t>
    </dgm:pt>
    <dgm:pt modelId="{A62A3774-CB34-4E12-9609-3C27D0265AB9}" type="parTrans" cxnId="{0DC342E7-4806-4B73-A1D9-1F9F489A559E}">
      <dgm:prSet/>
      <dgm:spPr/>
      <dgm:t>
        <a:bodyPr/>
        <a:lstStyle/>
        <a:p>
          <a:endParaRPr lang="en-US"/>
        </a:p>
      </dgm:t>
    </dgm:pt>
    <dgm:pt modelId="{D4386F8A-B28F-4B0A-A6A2-3EBA6D7E2612}" type="sibTrans" cxnId="{0DC342E7-4806-4B73-A1D9-1F9F489A559E}">
      <dgm:prSet/>
      <dgm:spPr/>
      <dgm:t>
        <a:bodyPr/>
        <a:lstStyle/>
        <a:p>
          <a:endParaRPr lang="en-US"/>
        </a:p>
      </dgm:t>
    </dgm:pt>
    <dgm:pt modelId="{91ED7AF0-F860-47FD-902D-D11E3380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Temporal Flags: Weekend indicator (1=weekend, 0=weekday)</a:t>
          </a:r>
        </a:p>
      </dgm:t>
    </dgm:pt>
    <dgm:pt modelId="{63B201D8-87BA-47A8-814E-E56D8AD980C8}" type="parTrans" cxnId="{4E23B9E8-4A0E-403E-A2CA-133D485C3D9F}">
      <dgm:prSet/>
      <dgm:spPr/>
      <dgm:t>
        <a:bodyPr/>
        <a:lstStyle/>
        <a:p>
          <a:endParaRPr lang="en-US"/>
        </a:p>
      </dgm:t>
    </dgm:pt>
    <dgm:pt modelId="{774A299D-EC04-41D2-B197-DE37504EF5F8}" type="sibTrans" cxnId="{4E23B9E8-4A0E-403E-A2CA-133D485C3D9F}">
      <dgm:prSet/>
      <dgm:spPr/>
      <dgm:t>
        <a:bodyPr/>
        <a:lstStyle/>
        <a:p>
          <a:endParaRPr lang="en-US"/>
        </a:p>
      </dgm:t>
    </dgm:pt>
    <dgm:pt modelId="{78DD2D4F-B7BF-4DD9-8527-92CCFEBC9A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Composite Metrics:</a:t>
          </a:r>
        </a:p>
      </dgm:t>
    </dgm:pt>
    <dgm:pt modelId="{69304DFA-B066-488F-9328-0F741148E5EA}" type="parTrans" cxnId="{69ED171B-0DC9-4F25-960C-351FA97223BA}">
      <dgm:prSet/>
      <dgm:spPr/>
      <dgm:t>
        <a:bodyPr/>
        <a:lstStyle/>
        <a:p>
          <a:endParaRPr lang="en-US"/>
        </a:p>
      </dgm:t>
    </dgm:pt>
    <dgm:pt modelId="{E043B3B4-A9DC-407B-86A1-AD451D507C42}" type="sibTrans" cxnId="{69ED171B-0DC9-4F25-960C-351FA97223BA}">
      <dgm:prSet/>
      <dgm:spPr/>
      <dgm:t>
        <a:bodyPr/>
        <a:lstStyle/>
        <a:p>
          <a:endParaRPr lang="en-US"/>
        </a:p>
      </dgm:t>
    </dgm:pt>
    <dgm:pt modelId="{4FB7DFC6-43C7-44DF-85DF-756B24249F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Subway/Bus ratio</a:t>
          </a:r>
        </a:p>
      </dgm:t>
    </dgm:pt>
    <dgm:pt modelId="{13BECE40-3CF1-44C3-944D-64E86C50033D}" type="parTrans" cxnId="{BE8647CD-70DA-4F35-A0FF-62B685814C53}">
      <dgm:prSet/>
      <dgm:spPr/>
      <dgm:t>
        <a:bodyPr/>
        <a:lstStyle/>
        <a:p>
          <a:endParaRPr lang="en-US"/>
        </a:p>
      </dgm:t>
    </dgm:pt>
    <dgm:pt modelId="{5966F67E-0D61-412B-8907-8B385A76C9A7}" type="sibTrans" cxnId="{BE8647CD-70DA-4F35-A0FF-62B685814C53}">
      <dgm:prSet/>
      <dgm:spPr/>
      <dgm:t>
        <a:bodyPr/>
        <a:lstStyle/>
        <a:p>
          <a:endParaRPr lang="en-US"/>
        </a:p>
      </dgm:t>
    </dgm:pt>
    <dgm:pt modelId="{66A89C4B-EEF8-4950-BD96-C1844AF0E0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Total public transit ridership</a:t>
          </a:r>
        </a:p>
      </dgm:t>
    </dgm:pt>
    <dgm:pt modelId="{AEA4A54B-01CC-4B9C-8869-EFA4C953984B}" type="parTrans" cxnId="{E05016DE-E532-4DDB-8441-378888D3FD46}">
      <dgm:prSet/>
      <dgm:spPr/>
      <dgm:t>
        <a:bodyPr/>
        <a:lstStyle/>
        <a:p>
          <a:endParaRPr lang="en-US"/>
        </a:p>
      </dgm:t>
    </dgm:pt>
    <dgm:pt modelId="{F530033D-7BD6-4195-8700-7E1178BD7ED5}" type="sibTrans" cxnId="{E05016DE-E532-4DDB-8441-378888D3FD46}">
      <dgm:prSet/>
      <dgm:spPr/>
      <dgm:t>
        <a:bodyPr/>
        <a:lstStyle/>
        <a:p>
          <a:endParaRPr lang="en-US"/>
        </a:p>
      </dgm:t>
    </dgm:pt>
    <dgm:pt modelId="{E354A3DD-99A7-44B8-9B5D-4DBF3A687F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- 7-day moving averages for smoothing fluctuations</a:t>
          </a:r>
        </a:p>
      </dgm:t>
    </dgm:pt>
    <dgm:pt modelId="{E0053401-6E05-4E3F-924D-64C78A76249E}" type="parTrans" cxnId="{598EAFC6-786F-4748-A072-1E8EC5929660}">
      <dgm:prSet/>
      <dgm:spPr/>
      <dgm:t>
        <a:bodyPr/>
        <a:lstStyle/>
        <a:p>
          <a:endParaRPr lang="en-US"/>
        </a:p>
      </dgm:t>
    </dgm:pt>
    <dgm:pt modelId="{ED6E258B-1C91-499C-B52F-25185D2B61E4}" type="sibTrans" cxnId="{598EAFC6-786F-4748-A072-1E8EC5929660}">
      <dgm:prSet/>
      <dgm:spPr/>
      <dgm:t>
        <a:bodyPr/>
        <a:lstStyle/>
        <a:p>
          <a:endParaRPr lang="en-US"/>
        </a:p>
      </dgm:t>
    </dgm:pt>
    <dgm:pt modelId="{B6E6E6F3-9225-4CBF-B5BF-6B6B51F803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Preprocessing: Robust scaling to handle outliers in numeric features</a:t>
          </a:r>
        </a:p>
      </dgm:t>
    </dgm:pt>
    <dgm:pt modelId="{A46BB6AB-D7C5-48A3-92EA-2A87A952FB44}" type="parTrans" cxnId="{D009B106-3F86-4091-A67E-7DBB25815079}">
      <dgm:prSet/>
      <dgm:spPr/>
      <dgm:t>
        <a:bodyPr/>
        <a:lstStyle/>
        <a:p>
          <a:endParaRPr lang="en-US"/>
        </a:p>
      </dgm:t>
    </dgm:pt>
    <dgm:pt modelId="{AF0C184F-B709-4892-9973-F3A59B1AF5F1}" type="sibTrans" cxnId="{D009B106-3F86-4091-A67E-7DBB25815079}">
      <dgm:prSet/>
      <dgm:spPr/>
      <dgm:t>
        <a:bodyPr/>
        <a:lstStyle/>
        <a:p>
          <a:endParaRPr lang="en-US"/>
        </a:p>
      </dgm:t>
    </dgm:pt>
    <dgm:pt modelId="{930A02EC-4903-4B55-B532-368E9A191A50}" type="pres">
      <dgm:prSet presAssocID="{21A4A851-633C-44D9-BF5A-4FBEA2B3B0B7}" presName="root" presStyleCnt="0">
        <dgm:presLayoutVars>
          <dgm:dir/>
          <dgm:resizeHandles val="exact"/>
        </dgm:presLayoutVars>
      </dgm:prSet>
      <dgm:spPr/>
    </dgm:pt>
    <dgm:pt modelId="{D39237BB-D30C-4DCF-B3C4-999777CC8CC7}" type="pres">
      <dgm:prSet presAssocID="{6CCA5D0E-3A63-4D7D-954F-5F72999B1F9B}" presName="compNode" presStyleCnt="0"/>
      <dgm:spPr/>
    </dgm:pt>
    <dgm:pt modelId="{E82ACE4A-63F4-4D69-97BA-3BE528A48208}" type="pres">
      <dgm:prSet presAssocID="{6CCA5D0E-3A63-4D7D-954F-5F72999B1F9B}" presName="bgRect" presStyleLbl="bgShp" presStyleIdx="0" presStyleCnt="7"/>
      <dgm:spPr/>
    </dgm:pt>
    <dgm:pt modelId="{FCE21B1D-7D25-4E8F-93BA-836E1F568618}" type="pres">
      <dgm:prSet presAssocID="{6CCA5D0E-3A63-4D7D-954F-5F72999B1F9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0FC80EB5-0BAE-49BE-A52C-A4D2E6D70F8E}" type="pres">
      <dgm:prSet presAssocID="{6CCA5D0E-3A63-4D7D-954F-5F72999B1F9B}" presName="spaceRect" presStyleCnt="0"/>
      <dgm:spPr/>
    </dgm:pt>
    <dgm:pt modelId="{11123699-B4FF-4625-A78E-0163441D1346}" type="pres">
      <dgm:prSet presAssocID="{6CCA5D0E-3A63-4D7D-954F-5F72999B1F9B}" presName="parTx" presStyleLbl="revTx" presStyleIdx="0" presStyleCnt="7">
        <dgm:presLayoutVars>
          <dgm:chMax val="0"/>
          <dgm:chPref val="0"/>
        </dgm:presLayoutVars>
      </dgm:prSet>
      <dgm:spPr/>
    </dgm:pt>
    <dgm:pt modelId="{902521DD-3E91-4B6A-8439-0E1254EB51BD}" type="pres">
      <dgm:prSet presAssocID="{D4386F8A-B28F-4B0A-A6A2-3EBA6D7E2612}" presName="sibTrans" presStyleCnt="0"/>
      <dgm:spPr/>
    </dgm:pt>
    <dgm:pt modelId="{A49B1478-9701-4075-BADE-7F409D567EC0}" type="pres">
      <dgm:prSet presAssocID="{91ED7AF0-F860-47FD-902D-D11E33803985}" presName="compNode" presStyleCnt="0"/>
      <dgm:spPr/>
    </dgm:pt>
    <dgm:pt modelId="{29012618-26A8-4467-842F-C48F92D513E7}" type="pres">
      <dgm:prSet presAssocID="{91ED7AF0-F860-47FD-902D-D11E33803985}" presName="bgRect" presStyleLbl="bgShp" presStyleIdx="1" presStyleCnt="7"/>
      <dgm:spPr/>
    </dgm:pt>
    <dgm:pt modelId="{0C438530-B6FB-4C84-AF53-95071A7856F7}" type="pres">
      <dgm:prSet presAssocID="{91ED7AF0-F860-47FD-902D-D11E3380398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2B18FDCB-E699-4943-8B84-5CD3BA0B7609}" type="pres">
      <dgm:prSet presAssocID="{91ED7AF0-F860-47FD-902D-D11E33803985}" presName="spaceRect" presStyleCnt="0"/>
      <dgm:spPr/>
    </dgm:pt>
    <dgm:pt modelId="{57C2841E-EFA5-4ED7-9E07-A61E622DD32F}" type="pres">
      <dgm:prSet presAssocID="{91ED7AF0-F860-47FD-902D-D11E33803985}" presName="parTx" presStyleLbl="revTx" presStyleIdx="1" presStyleCnt="7">
        <dgm:presLayoutVars>
          <dgm:chMax val="0"/>
          <dgm:chPref val="0"/>
        </dgm:presLayoutVars>
      </dgm:prSet>
      <dgm:spPr/>
    </dgm:pt>
    <dgm:pt modelId="{17F07211-CA5B-403E-91CF-CCC9B90FCB24}" type="pres">
      <dgm:prSet presAssocID="{774A299D-EC04-41D2-B197-DE37504EF5F8}" presName="sibTrans" presStyleCnt="0"/>
      <dgm:spPr/>
    </dgm:pt>
    <dgm:pt modelId="{0CC8C602-8081-4C47-8550-5775EA97C11D}" type="pres">
      <dgm:prSet presAssocID="{78DD2D4F-B7BF-4DD9-8527-92CCFEBC9ACC}" presName="compNode" presStyleCnt="0"/>
      <dgm:spPr/>
    </dgm:pt>
    <dgm:pt modelId="{B4614CBC-8A7C-42F0-9E5D-AB11A8CED546}" type="pres">
      <dgm:prSet presAssocID="{78DD2D4F-B7BF-4DD9-8527-92CCFEBC9ACC}" presName="bgRect" presStyleLbl="bgShp" presStyleIdx="2" presStyleCnt="7"/>
      <dgm:spPr/>
    </dgm:pt>
    <dgm:pt modelId="{F0D1485E-9AD4-439E-BEA8-097E1BAC9966}" type="pres">
      <dgm:prSet presAssocID="{78DD2D4F-B7BF-4DD9-8527-92CCFEBC9AC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B92AA25-391E-4A7C-ADE7-F299DA3F3C7B}" type="pres">
      <dgm:prSet presAssocID="{78DD2D4F-B7BF-4DD9-8527-92CCFEBC9ACC}" presName="spaceRect" presStyleCnt="0"/>
      <dgm:spPr/>
    </dgm:pt>
    <dgm:pt modelId="{053ACC48-74E0-4743-97E5-1D0E3B133F9B}" type="pres">
      <dgm:prSet presAssocID="{78DD2D4F-B7BF-4DD9-8527-92CCFEBC9ACC}" presName="parTx" presStyleLbl="revTx" presStyleIdx="2" presStyleCnt="7">
        <dgm:presLayoutVars>
          <dgm:chMax val="0"/>
          <dgm:chPref val="0"/>
        </dgm:presLayoutVars>
      </dgm:prSet>
      <dgm:spPr/>
    </dgm:pt>
    <dgm:pt modelId="{B997EFAD-2CC9-48CD-A103-8D5338F6C120}" type="pres">
      <dgm:prSet presAssocID="{E043B3B4-A9DC-407B-86A1-AD451D507C42}" presName="sibTrans" presStyleCnt="0"/>
      <dgm:spPr/>
    </dgm:pt>
    <dgm:pt modelId="{F1E0D29F-A526-418B-A454-ADF3FCF0BC17}" type="pres">
      <dgm:prSet presAssocID="{4FB7DFC6-43C7-44DF-85DF-756B24249FBF}" presName="compNode" presStyleCnt="0"/>
      <dgm:spPr/>
    </dgm:pt>
    <dgm:pt modelId="{85560B1C-20F6-4685-82FF-8C925B462A07}" type="pres">
      <dgm:prSet presAssocID="{4FB7DFC6-43C7-44DF-85DF-756B24249FBF}" presName="bgRect" presStyleLbl="bgShp" presStyleIdx="3" presStyleCnt="7"/>
      <dgm:spPr/>
    </dgm:pt>
    <dgm:pt modelId="{F57F0199-E6C5-4A12-ABDA-F1D90D5658A9}" type="pres">
      <dgm:prSet presAssocID="{4FB7DFC6-43C7-44DF-85DF-756B24249FB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95D1B83B-E844-47E4-97DB-40E5241C5067}" type="pres">
      <dgm:prSet presAssocID="{4FB7DFC6-43C7-44DF-85DF-756B24249FBF}" presName="spaceRect" presStyleCnt="0"/>
      <dgm:spPr/>
    </dgm:pt>
    <dgm:pt modelId="{5B0C3A69-09FF-4C6D-9B2A-EA932A683B53}" type="pres">
      <dgm:prSet presAssocID="{4FB7DFC6-43C7-44DF-85DF-756B24249FBF}" presName="parTx" presStyleLbl="revTx" presStyleIdx="3" presStyleCnt="7">
        <dgm:presLayoutVars>
          <dgm:chMax val="0"/>
          <dgm:chPref val="0"/>
        </dgm:presLayoutVars>
      </dgm:prSet>
      <dgm:spPr/>
    </dgm:pt>
    <dgm:pt modelId="{A2AFD84E-7BF8-4CD5-8770-CCC406296157}" type="pres">
      <dgm:prSet presAssocID="{5966F67E-0D61-412B-8907-8B385A76C9A7}" presName="sibTrans" presStyleCnt="0"/>
      <dgm:spPr/>
    </dgm:pt>
    <dgm:pt modelId="{8960AB3B-6613-4AAD-9682-A404C46501CE}" type="pres">
      <dgm:prSet presAssocID="{66A89C4B-EEF8-4950-BD96-C1844AF0E001}" presName="compNode" presStyleCnt="0"/>
      <dgm:spPr/>
    </dgm:pt>
    <dgm:pt modelId="{B0574419-C1CF-45D3-B1B1-046EB1D9BC23}" type="pres">
      <dgm:prSet presAssocID="{66A89C4B-EEF8-4950-BD96-C1844AF0E001}" presName="bgRect" presStyleLbl="bgShp" presStyleIdx="4" presStyleCnt="7"/>
      <dgm:spPr/>
    </dgm:pt>
    <dgm:pt modelId="{A4E05DE4-D935-4221-A659-E89FA35E8D54}" type="pres">
      <dgm:prSet presAssocID="{66A89C4B-EEF8-4950-BD96-C1844AF0E00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E966A68A-FB78-455C-B19B-C9B9EE1E1E91}" type="pres">
      <dgm:prSet presAssocID="{66A89C4B-EEF8-4950-BD96-C1844AF0E001}" presName="spaceRect" presStyleCnt="0"/>
      <dgm:spPr/>
    </dgm:pt>
    <dgm:pt modelId="{A996EC8A-DF7E-4912-8496-449F9EB560D2}" type="pres">
      <dgm:prSet presAssocID="{66A89C4B-EEF8-4950-BD96-C1844AF0E001}" presName="parTx" presStyleLbl="revTx" presStyleIdx="4" presStyleCnt="7">
        <dgm:presLayoutVars>
          <dgm:chMax val="0"/>
          <dgm:chPref val="0"/>
        </dgm:presLayoutVars>
      </dgm:prSet>
      <dgm:spPr/>
    </dgm:pt>
    <dgm:pt modelId="{A00D8B74-20B1-4AA6-B51E-5C1DCF5DFA6B}" type="pres">
      <dgm:prSet presAssocID="{F530033D-7BD6-4195-8700-7E1178BD7ED5}" presName="sibTrans" presStyleCnt="0"/>
      <dgm:spPr/>
    </dgm:pt>
    <dgm:pt modelId="{DAB5503A-F156-4124-B6C4-61F1C460DD48}" type="pres">
      <dgm:prSet presAssocID="{E354A3DD-99A7-44B8-9B5D-4DBF3A687F36}" presName="compNode" presStyleCnt="0"/>
      <dgm:spPr/>
    </dgm:pt>
    <dgm:pt modelId="{04E51DDD-EAD7-40DE-880B-F4BADFE1A787}" type="pres">
      <dgm:prSet presAssocID="{E354A3DD-99A7-44B8-9B5D-4DBF3A687F36}" presName="bgRect" presStyleLbl="bgShp" presStyleIdx="5" presStyleCnt="7"/>
      <dgm:spPr/>
    </dgm:pt>
    <dgm:pt modelId="{624AE3A2-69F0-402A-B871-1E3783656E89}" type="pres">
      <dgm:prSet presAssocID="{E354A3DD-99A7-44B8-9B5D-4DBF3A687F3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2EF791C6-52AF-4369-A064-C838B0372537}" type="pres">
      <dgm:prSet presAssocID="{E354A3DD-99A7-44B8-9B5D-4DBF3A687F36}" presName="spaceRect" presStyleCnt="0"/>
      <dgm:spPr/>
    </dgm:pt>
    <dgm:pt modelId="{9400DD74-707A-498C-A71C-EAFEB67FAE0B}" type="pres">
      <dgm:prSet presAssocID="{E354A3DD-99A7-44B8-9B5D-4DBF3A687F36}" presName="parTx" presStyleLbl="revTx" presStyleIdx="5" presStyleCnt="7">
        <dgm:presLayoutVars>
          <dgm:chMax val="0"/>
          <dgm:chPref val="0"/>
        </dgm:presLayoutVars>
      </dgm:prSet>
      <dgm:spPr/>
    </dgm:pt>
    <dgm:pt modelId="{2731F46B-8392-4B36-8F45-0BC48472508F}" type="pres">
      <dgm:prSet presAssocID="{ED6E258B-1C91-499C-B52F-25185D2B61E4}" presName="sibTrans" presStyleCnt="0"/>
      <dgm:spPr/>
    </dgm:pt>
    <dgm:pt modelId="{FF3FF5A2-3154-4E06-8924-F9C58E146545}" type="pres">
      <dgm:prSet presAssocID="{B6E6E6F3-9225-4CBF-B5BF-6B6B51F8036B}" presName="compNode" presStyleCnt="0"/>
      <dgm:spPr/>
    </dgm:pt>
    <dgm:pt modelId="{8B2359B3-5C9A-45D5-93B5-512ABB96681B}" type="pres">
      <dgm:prSet presAssocID="{B6E6E6F3-9225-4CBF-B5BF-6B6B51F8036B}" presName="bgRect" presStyleLbl="bgShp" presStyleIdx="6" presStyleCnt="7"/>
      <dgm:spPr/>
    </dgm:pt>
    <dgm:pt modelId="{3686749A-2607-4152-8925-A298E0D1B7B3}" type="pres">
      <dgm:prSet presAssocID="{B6E6E6F3-9225-4CBF-B5BF-6B6B51F8036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31FF1C7-F402-4915-B9E0-9C7172F43CC8}" type="pres">
      <dgm:prSet presAssocID="{B6E6E6F3-9225-4CBF-B5BF-6B6B51F8036B}" presName="spaceRect" presStyleCnt="0"/>
      <dgm:spPr/>
    </dgm:pt>
    <dgm:pt modelId="{903E22D4-8B99-44E1-9F26-609993BFB8A0}" type="pres">
      <dgm:prSet presAssocID="{B6E6E6F3-9225-4CBF-B5BF-6B6B51F8036B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009B106-3F86-4091-A67E-7DBB25815079}" srcId="{21A4A851-633C-44D9-BF5A-4FBEA2B3B0B7}" destId="{B6E6E6F3-9225-4CBF-B5BF-6B6B51F8036B}" srcOrd="6" destOrd="0" parTransId="{A46BB6AB-D7C5-48A3-92EA-2A87A952FB44}" sibTransId="{AF0C184F-B709-4892-9973-F3A59B1AF5F1}"/>
    <dgm:cxn modelId="{69ED171B-0DC9-4F25-960C-351FA97223BA}" srcId="{21A4A851-633C-44D9-BF5A-4FBEA2B3B0B7}" destId="{78DD2D4F-B7BF-4DD9-8527-92CCFEBC9ACC}" srcOrd="2" destOrd="0" parTransId="{69304DFA-B066-488F-9328-0F741148E5EA}" sibTransId="{E043B3B4-A9DC-407B-86A1-AD451D507C42}"/>
    <dgm:cxn modelId="{D4C1EE2B-3978-4800-80E7-999698AD447B}" type="presOf" srcId="{21A4A851-633C-44D9-BF5A-4FBEA2B3B0B7}" destId="{930A02EC-4903-4B55-B532-368E9A191A50}" srcOrd="0" destOrd="0" presId="urn:microsoft.com/office/officeart/2018/2/layout/IconVerticalSolidList"/>
    <dgm:cxn modelId="{952F3038-792F-479E-9A20-2AD16D9E2A6B}" type="presOf" srcId="{B6E6E6F3-9225-4CBF-B5BF-6B6B51F8036B}" destId="{903E22D4-8B99-44E1-9F26-609993BFB8A0}" srcOrd="0" destOrd="0" presId="urn:microsoft.com/office/officeart/2018/2/layout/IconVerticalSolidList"/>
    <dgm:cxn modelId="{766C3F39-C746-41CA-A2B5-683C3BD0AE8F}" type="presOf" srcId="{6CCA5D0E-3A63-4D7D-954F-5F72999B1F9B}" destId="{11123699-B4FF-4625-A78E-0163441D1346}" srcOrd="0" destOrd="0" presId="urn:microsoft.com/office/officeart/2018/2/layout/IconVerticalSolidList"/>
    <dgm:cxn modelId="{703B7287-8536-4E25-9B6F-C358C78AE4A1}" type="presOf" srcId="{91ED7AF0-F860-47FD-902D-D11E33803985}" destId="{57C2841E-EFA5-4ED7-9E07-A61E622DD32F}" srcOrd="0" destOrd="0" presId="urn:microsoft.com/office/officeart/2018/2/layout/IconVerticalSolidList"/>
    <dgm:cxn modelId="{10E67BA2-D5DA-4208-B4C1-C623263E2E0F}" type="presOf" srcId="{66A89C4B-EEF8-4950-BD96-C1844AF0E001}" destId="{A996EC8A-DF7E-4912-8496-449F9EB560D2}" srcOrd="0" destOrd="0" presId="urn:microsoft.com/office/officeart/2018/2/layout/IconVerticalSolidList"/>
    <dgm:cxn modelId="{F0835BA4-69AD-40B4-B3C3-AF15CF51D967}" type="presOf" srcId="{4FB7DFC6-43C7-44DF-85DF-756B24249FBF}" destId="{5B0C3A69-09FF-4C6D-9B2A-EA932A683B53}" srcOrd="0" destOrd="0" presId="urn:microsoft.com/office/officeart/2018/2/layout/IconVerticalSolidList"/>
    <dgm:cxn modelId="{9BD54DAF-F0CC-4DC2-B20A-DD4437B175A2}" type="presOf" srcId="{E354A3DD-99A7-44B8-9B5D-4DBF3A687F36}" destId="{9400DD74-707A-498C-A71C-EAFEB67FAE0B}" srcOrd="0" destOrd="0" presId="urn:microsoft.com/office/officeart/2018/2/layout/IconVerticalSolidList"/>
    <dgm:cxn modelId="{57A77BBA-E524-4B61-8DA2-03C151FBA397}" type="presOf" srcId="{78DD2D4F-B7BF-4DD9-8527-92CCFEBC9ACC}" destId="{053ACC48-74E0-4743-97E5-1D0E3B133F9B}" srcOrd="0" destOrd="0" presId="urn:microsoft.com/office/officeart/2018/2/layout/IconVerticalSolidList"/>
    <dgm:cxn modelId="{598EAFC6-786F-4748-A072-1E8EC5929660}" srcId="{21A4A851-633C-44D9-BF5A-4FBEA2B3B0B7}" destId="{E354A3DD-99A7-44B8-9B5D-4DBF3A687F36}" srcOrd="5" destOrd="0" parTransId="{E0053401-6E05-4E3F-924D-64C78A76249E}" sibTransId="{ED6E258B-1C91-499C-B52F-25185D2B61E4}"/>
    <dgm:cxn modelId="{BE8647CD-70DA-4F35-A0FF-62B685814C53}" srcId="{21A4A851-633C-44D9-BF5A-4FBEA2B3B0B7}" destId="{4FB7DFC6-43C7-44DF-85DF-756B24249FBF}" srcOrd="3" destOrd="0" parTransId="{13BECE40-3CF1-44C3-944D-64E86C50033D}" sibTransId="{5966F67E-0D61-412B-8907-8B385A76C9A7}"/>
    <dgm:cxn modelId="{E05016DE-E532-4DDB-8441-378888D3FD46}" srcId="{21A4A851-633C-44D9-BF5A-4FBEA2B3B0B7}" destId="{66A89C4B-EEF8-4950-BD96-C1844AF0E001}" srcOrd="4" destOrd="0" parTransId="{AEA4A54B-01CC-4B9C-8869-EFA4C953984B}" sibTransId="{F530033D-7BD6-4195-8700-7E1178BD7ED5}"/>
    <dgm:cxn modelId="{0DC342E7-4806-4B73-A1D9-1F9F489A559E}" srcId="{21A4A851-633C-44D9-BF5A-4FBEA2B3B0B7}" destId="{6CCA5D0E-3A63-4D7D-954F-5F72999B1F9B}" srcOrd="0" destOrd="0" parTransId="{A62A3774-CB34-4E12-9609-3C27D0265AB9}" sibTransId="{D4386F8A-B28F-4B0A-A6A2-3EBA6D7E2612}"/>
    <dgm:cxn modelId="{4E23B9E8-4A0E-403E-A2CA-133D485C3D9F}" srcId="{21A4A851-633C-44D9-BF5A-4FBEA2B3B0B7}" destId="{91ED7AF0-F860-47FD-902D-D11E33803985}" srcOrd="1" destOrd="0" parTransId="{63B201D8-87BA-47A8-814E-E56D8AD980C8}" sibTransId="{774A299D-EC04-41D2-B197-DE37504EF5F8}"/>
    <dgm:cxn modelId="{C8EB318F-CF96-41E1-AB86-8CE5541294DC}" type="presParOf" srcId="{930A02EC-4903-4B55-B532-368E9A191A50}" destId="{D39237BB-D30C-4DCF-B3C4-999777CC8CC7}" srcOrd="0" destOrd="0" presId="urn:microsoft.com/office/officeart/2018/2/layout/IconVerticalSolidList"/>
    <dgm:cxn modelId="{3C26EB09-B50C-4B5F-8F0A-C16EAA0A2814}" type="presParOf" srcId="{D39237BB-D30C-4DCF-B3C4-999777CC8CC7}" destId="{E82ACE4A-63F4-4D69-97BA-3BE528A48208}" srcOrd="0" destOrd="0" presId="urn:microsoft.com/office/officeart/2018/2/layout/IconVerticalSolidList"/>
    <dgm:cxn modelId="{8C0D9CD0-DECA-4DA6-B4AC-C39475AF2D0C}" type="presParOf" srcId="{D39237BB-D30C-4DCF-B3C4-999777CC8CC7}" destId="{FCE21B1D-7D25-4E8F-93BA-836E1F568618}" srcOrd="1" destOrd="0" presId="urn:microsoft.com/office/officeart/2018/2/layout/IconVerticalSolidList"/>
    <dgm:cxn modelId="{897AA8D3-1550-41B7-9989-9EB22D4166B5}" type="presParOf" srcId="{D39237BB-D30C-4DCF-B3C4-999777CC8CC7}" destId="{0FC80EB5-0BAE-49BE-A52C-A4D2E6D70F8E}" srcOrd="2" destOrd="0" presId="urn:microsoft.com/office/officeart/2018/2/layout/IconVerticalSolidList"/>
    <dgm:cxn modelId="{AB1AD5ED-E51D-4179-8C4C-C616028D4953}" type="presParOf" srcId="{D39237BB-D30C-4DCF-B3C4-999777CC8CC7}" destId="{11123699-B4FF-4625-A78E-0163441D1346}" srcOrd="3" destOrd="0" presId="urn:microsoft.com/office/officeart/2018/2/layout/IconVerticalSolidList"/>
    <dgm:cxn modelId="{369E7328-A640-4283-8D67-1C24BD6A2D68}" type="presParOf" srcId="{930A02EC-4903-4B55-B532-368E9A191A50}" destId="{902521DD-3E91-4B6A-8439-0E1254EB51BD}" srcOrd="1" destOrd="0" presId="urn:microsoft.com/office/officeart/2018/2/layout/IconVerticalSolidList"/>
    <dgm:cxn modelId="{F0931A19-7322-4543-8846-2F017EA9C9D5}" type="presParOf" srcId="{930A02EC-4903-4B55-B532-368E9A191A50}" destId="{A49B1478-9701-4075-BADE-7F409D567EC0}" srcOrd="2" destOrd="0" presId="urn:microsoft.com/office/officeart/2018/2/layout/IconVerticalSolidList"/>
    <dgm:cxn modelId="{77B3FD56-91B5-4F70-88AB-F108E670A9A9}" type="presParOf" srcId="{A49B1478-9701-4075-BADE-7F409D567EC0}" destId="{29012618-26A8-4467-842F-C48F92D513E7}" srcOrd="0" destOrd="0" presId="urn:microsoft.com/office/officeart/2018/2/layout/IconVerticalSolidList"/>
    <dgm:cxn modelId="{BF221F4A-30C2-4FC5-9C7C-515A4609F255}" type="presParOf" srcId="{A49B1478-9701-4075-BADE-7F409D567EC0}" destId="{0C438530-B6FB-4C84-AF53-95071A7856F7}" srcOrd="1" destOrd="0" presId="urn:microsoft.com/office/officeart/2018/2/layout/IconVerticalSolidList"/>
    <dgm:cxn modelId="{598F936D-288D-4510-AE4A-EF2AEECE89E7}" type="presParOf" srcId="{A49B1478-9701-4075-BADE-7F409D567EC0}" destId="{2B18FDCB-E699-4943-8B84-5CD3BA0B7609}" srcOrd="2" destOrd="0" presId="urn:microsoft.com/office/officeart/2018/2/layout/IconVerticalSolidList"/>
    <dgm:cxn modelId="{4D2B7405-3A48-48F4-9229-1707FDC4D03B}" type="presParOf" srcId="{A49B1478-9701-4075-BADE-7F409D567EC0}" destId="{57C2841E-EFA5-4ED7-9E07-A61E622DD32F}" srcOrd="3" destOrd="0" presId="urn:microsoft.com/office/officeart/2018/2/layout/IconVerticalSolidList"/>
    <dgm:cxn modelId="{37A6D720-95FB-4F5B-8C9C-6DCF0FF64B36}" type="presParOf" srcId="{930A02EC-4903-4B55-B532-368E9A191A50}" destId="{17F07211-CA5B-403E-91CF-CCC9B90FCB24}" srcOrd="3" destOrd="0" presId="urn:microsoft.com/office/officeart/2018/2/layout/IconVerticalSolidList"/>
    <dgm:cxn modelId="{4DD8E759-7E00-443D-811B-A789BAA9C94E}" type="presParOf" srcId="{930A02EC-4903-4B55-B532-368E9A191A50}" destId="{0CC8C602-8081-4C47-8550-5775EA97C11D}" srcOrd="4" destOrd="0" presId="urn:microsoft.com/office/officeart/2018/2/layout/IconVerticalSolidList"/>
    <dgm:cxn modelId="{D0E55B89-2B1B-4A0C-8B89-FEE50AB9F794}" type="presParOf" srcId="{0CC8C602-8081-4C47-8550-5775EA97C11D}" destId="{B4614CBC-8A7C-42F0-9E5D-AB11A8CED546}" srcOrd="0" destOrd="0" presId="urn:microsoft.com/office/officeart/2018/2/layout/IconVerticalSolidList"/>
    <dgm:cxn modelId="{A5B65D84-EB1B-49D7-A448-7E252CE7FDAC}" type="presParOf" srcId="{0CC8C602-8081-4C47-8550-5775EA97C11D}" destId="{F0D1485E-9AD4-439E-BEA8-097E1BAC9966}" srcOrd="1" destOrd="0" presId="urn:microsoft.com/office/officeart/2018/2/layout/IconVerticalSolidList"/>
    <dgm:cxn modelId="{23355265-B09C-403E-A5D4-7FF42226237B}" type="presParOf" srcId="{0CC8C602-8081-4C47-8550-5775EA97C11D}" destId="{9B92AA25-391E-4A7C-ADE7-F299DA3F3C7B}" srcOrd="2" destOrd="0" presId="urn:microsoft.com/office/officeart/2018/2/layout/IconVerticalSolidList"/>
    <dgm:cxn modelId="{409AF181-E088-4F0E-94E9-07272D7C82D8}" type="presParOf" srcId="{0CC8C602-8081-4C47-8550-5775EA97C11D}" destId="{053ACC48-74E0-4743-97E5-1D0E3B133F9B}" srcOrd="3" destOrd="0" presId="urn:microsoft.com/office/officeart/2018/2/layout/IconVerticalSolidList"/>
    <dgm:cxn modelId="{03961D92-9E88-4308-BECF-F3AA7DD10D96}" type="presParOf" srcId="{930A02EC-4903-4B55-B532-368E9A191A50}" destId="{B997EFAD-2CC9-48CD-A103-8D5338F6C120}" srcOrd="5" destOrd="0" presId="urn:microsoft.com/office/officeart/2018/2/layout/IconVerticalSolidList"/>
    <dgm:cxn modelId="{8BD9462B-1896-412D-AF10-CBF5FDB2FA9D}" type="presParOf" srcId="{930A02EC-4903-4B55-B532-368E9A191A50}" destId="{F1E0D29F-A526-418B-A454-ADF3FCF0BC17}" srcOrd="6" destOrd="0" presId="urn:microsoft.com/office/officeart/2018/2/layout/IconVerticalSolidList"/>
    <dgm:cxn modelId="{B3723303-D810-452B-BBA4-80B81B9142E5}" type="presParOf" srcId="{F1E0D29F-A526-418B-A454-ADF3FCF0BC17}" destId="{85560B1C-20F6-4685-82FF-8C925B462A07}" srcOrd="0" destOrd="0" presId="urn:microsoft.com/office/officeart/2018/2/layout/IconVerticalSolidList"/>
    <dgm:cxn modelId="{B4CBB9C7-B071-4077-88DF-31F1DC457904}" type="presParOf" srcId="{F1E0D29F-A526-418B-A454-ADF3FCF0BC17}" destId="{F57F0199-E6C5-4A12-ABDA-F1D90D5658A9}" srcOrd="1" destOrd="0" presId="urn:microsoft.com/office/officeart/2018/2/layout/IconVerticalSolidList"/>
    <dgm:cxn modelId="{C192DBBE-3006-400B-86DF-39AB4CAC3CC4}" type="presParOf" srcId="{F1E0D29F-A526-418B-A454-ADF3FCF0BC17}" destId="{95D1B83B-E844-47E4-97DB-40E5241C5067}" srcOrd="2" destOrd="0" presId="urn:microsoft.com/office/officeart/2018/2/layout/IconVerticalSolidList"/>
    <dgm:cxn modelId="{7D4A299F-B2F0-4FEF-B8F5-33411CEACD19}" type="presParOf" srcId="{F1E0D29F-A526-418B-A454-ADF3FCF0BC17}" destId="{5B0C3A69-09FF-4C6D-9B2A-EA932A683B53}" srcOrd="3" destOrd="0" presId="urn:microsoft.com/office/officeart/2018/2/layout/IconVerticalSolidList"/>
    <dgm:cxn modelId="{236B4D50-0147-40F6-B8A0-E14372E16CBC}" type="presParOf" srcId="{930A02EC-4903-4B55-B532-368E9A191A50}" destId="{A2AFD84E-7BF8-4CD5-8770-CCC406296157}" srcOrd="7" destOrd="0" presId="urn:microsoft.com/office/officeart/2018/2/layout/IconVerticalSolidList"/>
    <dgm:cxn modelId="{EEEB74F2-40D6-47DF-8034-850F37E3B185}" type="presParOf" srcId="{930A02EC-4903-4B55-B532-368E9A191A50}" destId="{8960AB3B-6613-4AAD-9682-A404C46501CE}" srcOrd="8" destOrd="0" presId="urn:microsoft.com/office/officeart/2018/2/layout/IconVerticalSolidList"/>
    <dgm:cxn modelId="{CC559E41-79B4-4D6A-8F41-85563D42BA24}" type="presParOf" srcId="{8960AB3B-6613-4AAD-9682-A404C46501CE}" destId="{B0574419-C1CF-45D3-B1B1-046EB1D9BC23}" srcOrd="0" destOrd="0" presId="urn:microsoft.com/office/officeart/2018/2/layout/IconVerticalSolidList"/>
    <dgm:cxn modelId="{AE652CE5-A0DB-4B28-BF5A-E6D6A51DC470}" type="presParOf" srcId="{8960AB3B-6613-4AAD-9682-A404C46501CE}" destId="{A4E05DE4-D935-4221-A659-E89FA35E8D54}" srcOrd="1" destOrd="0" presId="urn:microsoft.com/office/officeart/2018/2/layout/IconVerticalSolidList"/>
    <dgm:cxn modelId="{308EBBE9-1A98-4EC0-88DB-41DA93DF8498}" type="presParOf" srcId="{8960AB3B-6613-4AAD-9682-A404C46501CE}" destId="{E966A68A-FB78-455C-B19B-C9B9EE1E1E91}" srcOrd="2" destOrd="0" presId="urn:microsoft.com/office/officeart/2018/2/layout/IconVerticalSolidList"/>
    <dgm:cxn modelId="{76BC9C56-169D-4C45-A9E7-19972C76B1F9}" type="presParOf" srcId="{8960AB3B-6613-4AAD-9682-A404C46501CE}" destId="{A996EC8A-DF7E-4912-8496-449F9EB560D2}" srcOrd="3" destOrd="0" presId="urn:microsoft.com/office/officeart/2018/2/layout/IconVerticalSolidList"/>
    <dgm:cxn modelId="{3E24C89D-EB1A-4624-BB52-FA94C81B004D}" type="presParOf" srcId="{930A02EC-4903-4B55-B532-368E9A191A50}" destId="{A00D8B74-20B1-4AA6-B51E-5C1DCF5DFA6B}" srcOrd="9" destOrd="0" presId="urn:microsoft.com/office/officeart/2018/2/layout/IconVerticalSolidList"/>
    <dgm:cxn modelId="{0592F2B1-ACC5-4071-9A64-1CC1027C7A37}" type="presParOf" srcId="{930A02EC-4903-4B55-B532-368E9A191A50}" destId="{DAB5503A-F156-4124-B6C4-61F1C460DD48}" srcOrd="10" destOrd="0" presId="urn:microsoft.com/office/officeart/2018/2/layout/IconVerticalSolidList"/>
    <dgm:cxn modelId="{0F0FA926-30E0-415A-AFD0-06CE7C2CDDDC}" type="presParOf" srcId="{DAB5503A-F156-4124-B6C4-61F1C460DD48}" destId="{04E51DDD-EAD7-40DE-880B-F4BADFE1A787}" srcOrd="0" destOrd="0" presId="urn:microsoft.com/office/officeart/2018/2/layout/IconVerticalSolidList"/>
    <dgm:cxn modelId="{33C5E2B7-518A-4A40-9A10-6C1C7783C239}" type="presParOf" srcId="{DAB5503A-F156-4124-B6C4-61F1C460DD48}" destId="{624AE3A2-69F0-402A-B871-1E3783656E89}" srcOrd="1" destOrd="0" presId="urn:microsoft.com/office/officeart/2018/2/layout/IconVerticalSolidList"/>
    <dgm:cxn modelId="{FAD57F22-C628-4C9B-ACD4-0530568DF928}" type="presParOf" srcId="{DAB5503A-F156-4124-B6C4-61F1C460DD48}" destId="{2EF791C6-52AF-4369-A064-C838B0372537}" srcOrd="2" destOrd="0" presId="urn:microsoft.com/office/officeart/2018/2/layout/IconVerticalSolidList"/>
    <dgm:cxn modelId="{D96F51E3-DEA3-4B12-BFC6-E5D6968A014C}" type="presParOf" srcId="{DAB5503A-F156-4124-B6C4-61F1C460DD48}" destId="{9400DD74-707A-498C-A71C-EAFEB67FAE0B}" srcOrd="3" destOrd="0" presId="urn:microsoft.com/office/officeart/2018/2/layout/IconVerticalSolidList"/>
    <dgm:cxn modelId="{B458D340-7D1E-4977-9149-1218212449D6}" type="presParOf" srcId="{930A02EC-4903-4B55-B532-368E9A191A50}" destId="{2731F46B-8392-4B36-8F45-0BC48472508F}" srcOrd="11" destOrd="0" presId="urn:microsoft.com/office/officeart/2018/2/layout/IconVerticalSolidList"/>
    <dgm:cxn modelId="{4992607D-7A3B-4F85-BAD0-7561C1A4751C}" type="presParOf" srcId="{930A02EC-4903-4B55-B532-368E9A191A50}" destId="{FF3FF5A2-3154-4E06-8924-F9C58E146545}" srcOrd="12" destOrd="0" presId="urn:microsoft.com/office/officeart/2018/2/layout/IconVerticalSolidList"/>
    <dgm:cxn modelId="{6E6DA5F4-3D18-4E62-8D20-1B580EE490B7}" type="presParOf" srcId="{FF3FF5A2-3154-4E06-8924-F9C58E146545}" destId="{8B2359B3-5C9A-45D5-93B5-512ABB96681B}" srcOrd="0" destOrd="0" presId="urn:microsoft.com/office/officeart/2018/2/layout/IconVerticalSolidList"/>
    <dgm:cxn modelId="{E5D15DD3-41DD-40ED-A267-62DA7CE63CA0}" type="presParOf" srcId="{FF3FF5A2-3154-4E06-8924-F9C58E146545}" destId="{3686749A-2607-4152-8925-A298E0D1B7B3}" srcOrd="1" destOrd="0" presId="urn:microsoft.com/office/officeart/2018/2/layout/IconVerticalSolidList"/>
    <dgm:cxn modelId="{2C22CAAB-1D75-4951-B0CC-5011931211AD}" type="presParOf" srcId="{FF3FF5A2-3154-4E06-8924-F9C58E146545}" destId="{A31FF1C7-F402-4915-B9E0-9C7172F43CC8}" srcOrd="2" destOrd="0" presId="urn:microsoft.com/office/officeart/2018/2/layout/IconVerticalSolidList"/>
    <dgm:cxn modelId="{176CC419-3FA1-4E39-B37B-6BF123E06C07}" type="presParOf" srcId="{FF3FF5A2-3154-4E06-8924-F9C58E146545}" destId="{903E22D4-8B99-44E1-9F26-609993BFB8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ACE4A-63F4-4D69-97BA-3BE528A48208}">
      <dsp:nvSpPr>
        <dsp:cNvPr id="0" name=""/>
        <dsp:cNvSpPr/>
      </dsp:nvSpPr>
      <dsp:spPr>
        <a:xfrm>
          <a:off x="0" y="468"/>
          <a:ext cx="5878512" cy="645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21B1D-7D25-4E8F-93BA-836E1F568618}">
      <dsp:nvSpPr>
        <dsp:cNvPr id="0" name=""/>
        <dsp:cNvSpPr/>
      </dsp:nvSpPr>
      <dsp:spPr>
        <a:xfrm>
          <a:off x="195217" y="145672"/>
          <a:ext cx="354941" cy="35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23699-B4FF-4625-A78E-0163441D1346}">
      <dsp:nvSpPr>
        <dsp:cNvPr id="0" name=""/>
        <dsp:cNvSpPr/>
      </dsp:nvSpPr>
      <dsp:spPr>
        <a:xfrm>
          <a:off x="745377" y="468"/>
          <a:ext cx="5133134" cy="64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99" tIns="68299" rIns="68299" bIns="682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Date Components: Extracted Year, Month, Day, DayOfWeek</a:t>
          </a:r>
        </a:p>
      </dsp:txBody>
      <dsp:txXfrm>
        <a:off x="745377" y="468"/>
        <a:ext cx="5133134" cy="645348"/>
      </dsp:txXfrm>
    </dsp:sp>
    <dsp:sp modelId="{29012618-26A8-4467-842F-C48F92D513E7}">
      <dsp:nvSpPr>
        <dsp:cNvPr id="0" name=""/>
        <dsp:cNvSpPr/>
      </dsp:nvSpPr>
      <dsp:spPr>
        <a:xfrm>
          <a:off x="0" y="807154"/>
          <a:ext cx="5878512" cy="645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38530-B6FB-4C84-AF53-95071A7856F7}">
      <dsp:nvSpPr>
        <dsp:cNvPr id="0" name=""/>
        <dsp:cNvSpPr/>
      </dsp:nvSpPr>
      <dsp:spPr>
        <a:xfrm>
          <a:off x="195217" y="952357"/>
          <a:ext cx="354941" cy="35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2841E-EFA5-4ED7-9E07-A61E622DD32F}">
      <dsp:nvSpPr>
        <dsp:cNvPr id="0" name=""/>
        <dsp:cNvSpPr/>
      </dsp:nvSpPr>
      <dsp:spPr>
        <a:xfrm>
          <a:off x="745377" y="807154"/>
          <a:ext cx="5133134" cy="64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99" tIns="68299" rIns="68299" bIns="682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Temporal Flags: Weekend indicator (1=weekend, 0=weekday)</a:t>
          </a:r>
        </a:p>
      </dsp:txBody>
      <dsp:txXfrm>
        <a:off x="745377" y="807154"/>
        <a:ext cx="5133134" cy="645348"/>
      </dsp:txXfrm>
    </dsp:sp>
    <dsp:sp modelId="{B4614CBC-8A7C-42F0-9E5D-AB11A8CED546}">
      <dsp:nvSpPr>
        <dsp:cNvPr id="0" name=""/>
        <dsp:cNvSpPr/>
      </dsp:nvSpPr>
      <dsp:spPr>
        <a:xfrm>
          <a:off x="0" y="1613840"/>
          <a:ext cx="5878512" cy="645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1485E-9AD4-439E-BEA8-097E1BAC9966}">
      <dsp:nvSpPr>
        <dsp:cNvPr id="0" name=""/>
        <dsp:cNvSpPr/>
      </dsp:nvSpPr>
      <dsp:spPr>
        <a:xfrm>
          <a:off x="195217" y="1759043"/>
          <a:ext cx="354941" cy="354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ACC48-74E0-4743-97E5-1D0E3B133F9B}">
      <dsp:nvSpPr>
        <dsp:cNvPr id="0" name=""/>
        <dsp:cNvSpPr/>
      </dsp:nvSpPr>
      <dsp:spPr>
        <a:xfrm>
          <a:off x="745377" y="1613840"/>
          <a:ext cx="5133134" cy="64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99" tIns="68299" rIns="68299" bIns="682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Composite Metrics:</a:t>
          </a:r>
        </a:p>
      </dsp:txBody>
      <dsp:txXfrm>
        <a:off x="745377" y="1613840"/>
        <a:ext cx="5133134" cy="645348"/>
      </dsp:txXfrm>
    </dsp:sp>
    <dsp:sp modelId="{85560B1C-20F6-4685-82FF-8C925B462A07}">
      <dsp:nvSpPr>
        <dsp:cNvPr id="0" name=""/>
        <dsp:cNvSpPr/>
      </dsp:nvSpPr>
      <dsp:spPr>
        <a:xfrm>
          <a:off x="0" y="2420525"/>
          <a:ext cx="5878512" cy="645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F0199-E6C5-4A12-ABDA-F1D90D5658A9}">
      <dsp:nvSpPr>
        <dsp:cNvPr id="0" name=""/>
        <dsp:cNvSpPr/>
      </dsp:nvSpPr>
      <dsp:spPr>
        <a:xfrm>
          <a:off x="195217" y="2565729"/>
          <a:ext cx="354941" cy="3549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C3A69-09FF-4C6D-9B2A-EA932A683B53}">
      <dsp:nvSpPr>
        <dsp:cNvPr id="0" name=""/>
        <dsp:cNvSpPr/>
      </dsp:nvSpPr>
      <dsp:spPr>
        <a:xfrm>
          <a:off x="745377" y="2420525"/>
          <a:ext cx="5133134" cy="64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99" tIns="68299" rIns="68299" bIns="682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Subway/Bus ratio</a:t>
          </a:r>
        </a:p>
      </dsp:txBody>
      <dsp:txXfrm>
        <a:off x="745377" y="2420525"/>
        <a:ext cx="5133134" cy="645348"/>
      </dsp:txXfrm>
    </dsp:sp>
    <dsp:sp modelId="{B0574419-C1CF-45D3-B1B1-046EB1D9BC23}">
      <dsp:nvSpPr>
        <dsp:cNvPr id="0" name=""/>
        <dsp:cNvSpPr/>
      </dsp:nvSpPr>
      <dsp:spPr>
        <a:xfrm>
          <a:off x="0" y="3227211"/>
          <a:ext cx="5878512" cy="645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05DE4-D935-4221-A659-E89FA35E8D54}">
      <dsp:nvSpPr>
        <dsp:cNvPr id="0" name=""/>
        <dsp:cNvSpPr/>
      </dsp:nvSpPr>
      <dsp:spPr>
        <a:xfrm>
          <a:off x="195217" y="3372414"/>
          <a:ext cx="354941" cy="3549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6EC8A-DF7E-4912-8496-449F9EB560D2}">
      <dsp:nvSpPr>
        <dsp:cNvPr id="0" name=""/>
        <dsp:cNvSpPr/>
      </dsp:nvSpPr>
      <dsp:spPr>
        <a:xfrm>
          <a:off x="745377" y="3227211"/>
          <a:ext cx="5133134" cy="64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99" tIns="68299" rIns="68299" bIns="682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Total public transit ridership</a:t>
          </a:r>
        </a:p>
      </dsp:txBody>
      <dsp:txXfrm>
        <a:off x="745377" y="3227211"/>
        <a:ext cx="5133134" cy="645348"/>
      </dsp:txXfrm>
    </dsp:sp>
    <dsp:sp modelId="{04E51DDD-EAD7-40DE-880B-F4BADFE1A787}">
      <dsp:nvSpPr>
        <dsp:cNvPr id="0" name=""/>
        <dsp:cNvSpPr/>
      </dsp:nvSpPr>
      <dsp:spPr>
        <a:xfrm>
          <a:off x="0" y="4033897"/>
          <a:ext cx="5878512" cy="645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AE3A2-69F0-402A-B871-1E3783656E89}">
      <dsp:nvSpPr>
        <dsp:cNvPr id="0" name=""/>
        <dsp:cNvSpPr/>
      </dsp:nvSpPr>
      <dsp:spPr>
        <a:xfrm>
          <a:off x="195217" y="4179100"/>
          <a:ext cx="354941" cy="3549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0DD74-707A-498C-A71C-EAFEB67FAE0B}">
      <dsp:nvSpPr>
        <dsp:cNvPr id="0" name=""/>
        <dsp:cNvSpPr/>
      </dsp:nvSpPr>
      <dsp:spPr>
        <a:xfrm>
          <a:off x="745377" y="4033897"/>
          <a:ext cx="5133134" cy="64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99" tIns="68299" rIns="68299" bIns="682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- 7-day moving averages for smoothing fluctuations</a:t>
          </a:r>
        </a:p>
      </dsp:txBody>
      <dsp:txXfrm>
        <a:off x="745377" y="4033897"/>
        <a:ext cx="5133134" cy="645348"/>
      </dsp:txXfrm>
    </dsp:sp>
    <dsp:sp modelId="{8B2359B3-5C9A-45D5-93B5-512ABB96681B}">
      <dsp:nvSpPr>
        <dsp:cNvPr id="0" name=""/>
        <dsp:cNvSpPr/>
      </dsp:nvSpPr>
      <dsp:spPr>
        <a:xfrm>
          <a:off x="0" y="4840582"/>
          <a:ext cx="5878512" cy="645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6749A-2607-4152-8925-A298E0D1B7B3}">
      <dsp:nvSpPr>
        <dsp:cNvPr id="0" name=""/>
        <dsp:cNvSpPr/>
      </dsp:nvSpPr>
      <dsp:spPr>
        <a:xfrm>
          <a:off x="195217" y="4985786"/>
          <a:ext cx="354941" cy="35494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E22D4-8B99-44E1-9F26-609993BFB8A0}">
      <dsp:nvSpPr>
        <dsp:cNvPr id="0" name=""/>
        <dsp:cNvSpPr/>
      </dsp:nvSpPr>
      <dsp:spPr>
        <a:xfrm>
          <a:off x="745377" y="4840582"/>
          <a:ext cx="5133134" cy="64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99" tIns="68299" rIns="68299" bIns="682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Preprocessing: Robust scaling to handle outliers in numeric features</a:t>
          </a:r>
        </a:p>
      </dsp:txBody>
      <dsp:txXfrm>
        <a:off x="745377" y="4840582"/>
        <a:ext cx="5133134" cy="645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8639-8FB9-ED09-1FFE-FFB4D5973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6A7FA-0CFE-A472-4911-6256FD561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838DA-A113-2615-5B3A-62F9A2B7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EA0E-B7F1-766D-828A-62F3068D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A1171-20A7-F258-DE9E-71A58074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4A54-293D-337B-BCC9-C10A7191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E0803-446C-BE5A-307E-AF7D7EE7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A7CAE-1338-4714-B2F4-AD2727A8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5259B-EB48-26C0-868D-C1CA06F2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24349-2CA2-A568-D417-B743AC3A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9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AAA99-48BC-ED89-43BC-923BE1820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91C94-B09D-1BE1-3246-6BBD4095D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B8F28-0D93-BD7E-399A-1F770DA0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EC64D-F7B1-DF61-29CD-A11779A9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9A96C-3A96-5C7E-C834-CFBC7A4C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1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AD37-2696-0EAE-8E2B-AFDFE8BB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86476-F79E-C0AC-A676-F156643BE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A0C5D-F3F5-9885-24C6-BCD21AB47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448FA-A587-8428-BBEB-8804C398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93545-E5AA-063E-270E-74322C75D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0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DD01-8759-28F7-EA30-696B7D12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7017-1D2B-2E02-539F-1B79BBE25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A7A16-D59A-6651-54BE-C8D4C073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D5803-0DF4-8F6B-F8D3-F7376932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FB54F-11B1-D90F-09DF-075D4368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A7ED-CC05-8E02-5473-6EF65F89A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7A342-A3A7-D784-5EF1-3E42EE61A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B571E-2729-5148-E134-6DFF40D0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16C1D-D56F-F785-1D79-C2359D0C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7C0F-8156-E752-4C0F-4AD12A47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2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604B-95AC-3753-1C64-1C945099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CDA19-8111-E1CF-420D-28CA883BC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209E3-D819-544F-54C4-69B46EDBD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0D166-F7E4-8CE7-21F0-BAD6BF11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6DF9E-368A-B86C-A096-F8F11473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ED46F-67FC-4A4F-3DC9-0BFDB361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4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1814-B118-F490-7A2A-62CE5B65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FB94C-FC54-314B-E0E2-B5E1E37F3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BD53A-86C1-40E7-2A67-7EF463218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9B44-3848-D2FA-34C4-F46ACCB7E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CF073-3B2E-C1DF-FB55-DD4CCF365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3C257E-C1A9-4CDC-6BFC-AEE38622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419D3A-383C-33A4-FCC6-BE81CD1B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5AAF4C-5F9F-9FA6-3188-00DBC37C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2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C993F-08F6-E137-6321-DCE9C33E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030F6-0167-CB06-A114-79A6E582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F1C42-C994-B53A-F3C2-97B6AD1F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C66E0-1E16-124F-F2CE-51089DCF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6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08E39A-E6ED-18C6-72E3-90184F91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C284E-7D04-B9A3-9628-63597A40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FD303-EE13-8895-D5A5-0FF0627E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4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54C-1F33-F860-B89E-18EB2CC8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FFD1-E139-C422-806D-A4EC829AB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1054F-84E4-320D-BEFD-749BF2CB0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D7E51-0269-6F2C-792A-877A89FC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312AD-A96E-0BF2-4F6C-E04F593DB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437E4-A9B1-8285-58F8-EEECE1D2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7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0A85-5E3D-5549-0DC3-516DFF7D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44C7B3-F809-DEBB-A663-50C69CD6D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5EEA5-9815-9B23-C8E5-D9D92F915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8BB0F-9E75-ED2E-742A-7244A3CA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19BA3-AEE4-9735-968F-62262AFD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646A9-163C-8AA1-9A8A-6BA9F942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6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F2764C-8A48-ED20-3360-CFBC8D90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7A738-296A-01C1-DD93-1D161D63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299B1-1ABA-4BDA-FA6E-E850678A8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597EC0-206E-4B7A-90C7-49C8AF02DE9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17FFD-6381-345C-D2F7-B7E263C9C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4BC49-A812-59E8-57F0-C0E5CC839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0950CA-923C-45A4-997E-1FE6248B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4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aphic 38">
            <a:extLst>
              <a:ext uri="{FF2B5EF4-FFF2-40B4-BE49-F238E27FC236}">
                <a16:creationId xmlns:a16="http://schemas.microsoft.com/office/drawing/2014/main" id="{5ECDEC52-15F3-49DD-BCBA-A0533E54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E397E3-43A2-4524-8550-ADE3AE3AB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5F6E3BF-04CB-4B08-A2F8-180577714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78CD8A-FF59-40AD-8101-D685A2FEF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5134B80-595D-48FB-B98E-C3A6E094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9362DC-121F-433C-B156-4C6BA7180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410157D-B333-4FC1-952E-FB1E4A1F8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39347-7AF9-6B10-C1C4-498A68057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57" y="1634064"/>
            <a:ext cx="3971831" cy="27713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MTA Ridership Prediction: Machine Learning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EB7F4-AEF4-8135-747F-F6170541102D}"/>
              </a:ext>
            </a:extLst>
          </p:cNvPr>
          <p:cNvSpPr txBox="1"/>
          <p:nvPr/>
        </p:nvSpPr>
        <p:spPr>
          <a:xfrm>
            <a:off x="1676412" y="4497473"/>
            <a:ext cx="3624471" cy="811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Data-Driven Forecasting for Transit Operations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E66D7D-ABDD-4F6B-A637-3A3A2ACE1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D1AF5D9-E67F-4DB6-8615-293D22495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Video 8" descr="Box Packages">
            <a:extLst>
              <a:ext uri="{FF2B5EF4-FFF2-40B4-BE49-F238E27FC236}">
                <a16:creationId xmlns:a16="http://schemas.microsoft.com/office/drawing/2014/main" id="{046E1C8D-E7ED-E985-3360-A8F995123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6363222" y="2049890"/>
            <a:ext cx="4917844" cy="275843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DAE7C-FC7B-2DE4-D5FB-7A19762F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91796D-2C4E-4301-A927-9F2345B837A6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  <a:defRPr/>
              </a:pPr>
              <a:t>5/5/2025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94E90-A467-AFE5-A192-A50A86F1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90950CA-923C-45A4-997E-1FE6248B299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lorful math learning objects">
            <a:extLst>
              <a:ext uri="{FF2B5EF4-FFF2-40B4-BE49-F238E27FC236}">
                <a16:creationId xmlns:a16="http://schemas.microsoft.com/office/drawing/2014/main" id="{291DE685-0819-C608-FD7E-66DAD4AB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70887-E5EC-9119-C804-75FFA48C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Next Steps &amp; Recommendations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62D7-8BF9-A4A8-0D0A-7645CFEE4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400" dirty="0">
                <a:solidFill>
                  <a:schemeClr val="bg1"/>
                </a:solidFill>
              </a:rPr>
              <a:t> Enhanced Features: Add holiday calendars, weather data, special events</a:t>
            </a:r>
          </a:p>
          <a:p>
            <a:pPr marL="0"/>
            <a:r>
              <a:rPr lang="en-US" sz="1400" dirty="0">
                <a:solidFill>
                  <a:schemeClr val="bg1"/>
                </a:solidFill>
              </a:rPr>
              <a:t> Production Deployment: Implement stacked ensemble for forecasting</a:t>
            </a:r>
          </a:p>
          <a:p>
            <a:pPr marL="0"/>
            <a:r>
              <a:rPr lang="en-US" sz="1400" dirty="0">
                <a:solidFill>
                  <a:schemeClr val="bg1"/>
                </a:solidFill>
              </a:rPr>
              <a:t> Regular Retraining: Update models quarterly as patterns evolve</a:t>
            </a:r>
          </a:p>
          <a:p>
            <a:pPr marL="0"/>
            <a:r>
              <a:rPr lang="en-US" sz="1400" dirty="0">
                <a:solidFill>
                  <a:schemeClr val="bg1"/>
                </a:solidFill>
              </a:rPr>
              <a:t> Monitoring System: Track prediction errors to identify model drift</a:t>
            </a:r>
          </a:p>
          <a:p>
            <a:pPr marL="0"/>
            <a:r>
              <a:rPr lang="en-US" sz="1400" dirty="0">
                <a:solidFill>
                  <a:schemeClr val="bg1"/>
                </a:solidFill>
              </a:rPr>
              <a:t> Sensitivity Analysis: Test scenarios with varying transit conditions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B13B97-70EC-2110-C714-03FC848C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1093" y="635635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5B9142B-61A0-4A21-83C7-E8962DA95F1B}" type="datetime1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5/5/2025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0EF56-E74E-EFAF-3EE7-44E1C9F4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90950CA-923C-45A4-997E-1FE6248B299C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7399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740DF-CEE3-5972-B486-1249F6C3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E113D6-C541-066B-FC5B-F80CD9DD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EFCE4F-1924-415D-9838-CF5358CA8460}" type="datetime1">
              <a:rPr lang="en-US" sz="1000">
                <a:solidFill>
                  <a:schemeClr val="bg1">
                    <a:alpha val="6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5/5/2025</a:t>
            </a:fld>
            <a:endParaRPr lang="en-US" sz="1000">
              <a:solidFill>
                <a:schemeClr val="bg1">
                  <a:alpha val="6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C380C-6E24-FEF7-2F47-3449214AD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61665"/>
            <a:ext cx="6140449" cy="37323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The machine learning analysis delivered a highly accurate prediction system (R² &gt; 0.995) for subway ridership by:</a:t>
            </a:r>
          </a:p>
          <a:p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1. Leveraging multiple transit indicators across MTA systems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2. Applying advanced ensemble methods to reduce error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3. Identifying key ridership drivers through feature importance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4. Providing a reliable foundation for operational and financial planning</a:t>
            </a:r>
          </a:p>
          <a:p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Human-in-the-loop review of predictions is recommended for major events and holidays.</a:t>
            </a:r>
          </a:p>
        </p:txBody>
      </p:sp>
      <p:pic>
        <p:nvPicPr>
          <p:cNvPr id="21" name="Picture 20" descr="Digital financial graph">
            <a:extLst>
              <a:ext uri="{FF2B5EF4-FFF2-40B4-BE49-F238E27FC236}">
                <a16:creationId xmlns:a16="http://schemas.microsoft.com/office/drawing/2014/main" id="{413C920A-7519-4FDE-C72E-5E39C1C3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08" r="23722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7292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Orange subway">
            <a:extLst>
              <a:ext uri="{FF2B5EF4-FFF2-40B4-BE49-F238E27FC236}">
                <a16:creationId xmlns:a16="http://schemas.microsoft.com/office/drawing/2014/main" id="{B1DF7D53-A497-735C-E7E9-84CF89AF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5" r="23576" b="852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374B6-E4DB-95AE-D682-C2522254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Data Overview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3F016-8845-B37B-0F31-16AB3E0E5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• Dataset: Daily MTA transit data (2020-2024)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• Target: Predict subway ridership based on multiple indicators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• Features: Bus ridership, LIRR, Metro-North, Access-A-Ride, bridges/tunnels traffic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• Records: 1,706 daily observations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• Split: 80% training (1,364 days), 20% testing (342 days)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C86C10-0331-E3C6-D709-C03EB0A58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1093" y="635635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D8E232F-AFE7-4675-83D9-429ADF3E5BB5}" type="datetime1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5/5/2025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25C20-3F79-666E-FE35-C52EDA5B9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90950CA-923C-45A4-997E-1FE6248B299C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3404964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17CD4-6F8C-1E65-7B9E-CBC174CC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2" y="1450655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Preparation &amp; Feature Engineering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64A0E5-DF2C-D731-98FA-C7BE1BDA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5292" y="5562894"/>
            <a:ext cx="3932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5B4A0F-4079-494E-B566-C3E21208C62B}" type="datetime1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5/5/2025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9F179-55E9-2E3B-50EC-B854E8C4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33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790950CA-923C-45A4-997E-1FE6248B299C}" type="slidenum">
              <a:rPr lang="en-US">
                <a:solidFill>
                  <a:schemeClr val="bg1">
                    <a:lumMod val="50000"/>
                  </a:schemeClr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95BEA287-1FCF-9931-695C-064D442F5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441061"/>
              </p:ext>
            </p:extLst>
          </p:nvPr>
        </p:nvGraphicFramePr>
        <p:xfrm>
          <a:off x="5728502" y="685800"/>
          <a:ext cx="587851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12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36A4C-4E5E-7CBB-7E41-CA019BD9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Architecture</a:t>
            </a:r>
          </a:p>
        </p:txBody>
      </p:sp>
      <p:grpSp>
        <p:nvGrpSpPr>
          <p:cNvPr id="2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6D60B-B96C-F3B7-3583-90572A65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0246" y="289106"/>
            <a:ext cx="5217173" cy="580689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• Linear Models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Simple Linear Regression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Ridge Regression (L2 regularization)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Lasso Regression (L1 regularization)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Elastic Net (combined L1/L2)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• Tree-Based Models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Random Forest (100 trees)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Gradient Boosting (500 trees)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</a:t>
            </a:r>
            <a:r>
              <a:rPr lang="en-US" sz="1600" dirty="0" err="1">
                <a:solidFill>
                  <a:schemeClr val="bg1"/>
                </a:solidFill>
              </a:rPr>
              <a:t>XGBoost</a:t>
            </a:r>
            <a:r>
              <a:rPr lang="en-US" sz="1600" dirty="0">
                <a:solidFill>
                  <a:schemeClr val="bg1"/>
                </a:solidFill>
              </a:rPr>
              <a:t> (optimized hyperparameters)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</a:t>
            </a:r>
            <a:r>
              <a:rPr lang="en-US" sz="1600" dirty="0" err="1">
                <a:solidFill>
                  <a:schemeClr val="bg1"/>
                </a:solidFill>
              </a:rPr>
              <a:t>LightGBM</a:t>
            </a:r>
            <a:r>
              <a:rPr lang="en-US" sz="1600" dirty="0">
                <a:solidFill>
                  <a:schemeClr val="bg1"/>
                </a:solidFill>
              </a:rPr>
              <a:t> (leaf-based approach)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• Ensemble Methods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Averaged Models: Simple mean of multiple base models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- Stacked Models: Meta-learner combines predictions from base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30B103-A165-3895-BE5B-546F8621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F85C802-5795-4D16-9446-99267845D171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5/5/2025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4A25-9038-FF19-B334-16FB7757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0950CA-923C-45A4-997E-1FE6248B299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5007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FBFD0E-3EA8-03C9-8FEE-942B93AF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Performance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12BF-B886-3937-B9FF-69D6E15B6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270" y="1130846"/>
            <a:ext cx="6182816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Model                               RMSE     	 MAE      	      R²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------------------------------------------------------------------------</a:t>
            </a:r>
          </a:p>
          <a:p>
            <a:r>
              <a:rPr lang="en-US" sz="1800" b="1" u="sng" dirty="0">
                <a:solidFill>
                  <a:schemeClr val="bg1"/>
                </a:solidFill>
              </a:rPr>
              <a:t>Stacked Ensemble     70,373              48,211  	 0.9954</a:t>
            </a:r>
          </a:p>
          <a:p>
            <a:r>
              <a:rPr lang="en-US" sz="1800" dirty="0">
                <a:solidFill>
                  <a:schemeClr val="bg1"/>
                </a:solidFill>
              </a:rPr>
              <a:t>Weighted Ensemble  71,115              49,006   	 0.9953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XGBoost</a:t>
            </a:r>
            <a:r>
              <a:rPr lang="en-US" sz="1800" dirty="0">
                <a:solidFill>
                  <a:schemeClr val="bg1"/>
                </a:solidFill>
              </a:rPr>
              <a:t>                          74,347              52,374        0.9948</a:t>
            </a:r>
          </a:p>
          <a:p>
            <a:r>
              <a:rPr lang="en-US" sz="1800" dirty="0">
                <a:solidFill>
                  <a:schemeClr val="bg1"/>
                </a:solidFill>
              </a:rPr>
              <a:t>Gradient Boosting      74,791                49,76         0.9948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LightGBM</a:t>
            </a:r>
            <a:r>
              <a:rPr lang="en-US" sz="1800" dirty="0">
                <a:solidFill>
                  <a:schemeClr val="bg1"/>
                </a:solidFill>
              </a:rPr>
              <a:t>                       85,258              61,754   	 0.9932</a:t>
            </a:r>
          </a:p>
          <a:p>
            <a:r>
              <a:rPr lang="en-US" sz="1800" dirty="0">
                <a:solidFill>
                  <a:schemeClr val="bg1"/>
                </a:solidFill>
              </a:rPr>
              <a:t>Random Forest           86,390              55,150   	 0.9930</a:t>
            </a:r>
          </a:p>
          <a:p>
            <a:r>
              <a:rPr lang="en-US" sz="1800" dirty="0">
                <a:solidFill>
                  <a:schemeClr val="bg1"/>
                </a:solidFill>
              </a:rPr>
              <a:t>Linear Models         ~159,360        ~120,570  	 0.9762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2FA8F2-4EA8-7E7D-28D7-3785350D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8C0B51-75BD-4059-99E9-788FE5FD0C5F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5/5/2025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CFEC1-4945-CFAC-09D1-5B395E2B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0950CA-923C-45A4-997E-1FE6248B299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7EACD-61CA-4775-9551-2078FC0BC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1107" y="5203828"/>
            <a:ext cx="1861478" cy="1557272"/>
            <a:chOff x="9731107" y="5203828"/>
            <a:chExt cx="1861478" cy="1557272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A9CEFA-65DF-4773-AB16-4E0811348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203828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B46568-197D-4462-A2AB-B32016E0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310550-C5D3-4B44-A74F-CA522D3EA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320944-CB85-404B-ACEB-4C621A2DE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F09ADAE-8ED7-4349-9F53-C9846B34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A30888-D632-4303-AD63-F9F6425F6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494E026-3245-4E27-8FA4-B5E50398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980A2D-E8F8-4D53-96BD-549B6E43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B2DDE9-70F9-46DE-A98D-A9E6A15B0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359C0-FED2-4F38-AF2C-D2CCB137C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31DFD6-7643-4367-B357-419597215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D5AD929-BDD1-4C17-B069-7F26DA239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A89B223-AC6D-428A-ADA0-A8107F132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5AE910-CDA0-467B-91F1-30022FC70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356051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80BBB4-49D0-40C7-949B-CE40E918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3560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A691FB-DA8E-4CB6-B2CB-43996A8A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ABC7EF-0297-4356-A5FE-85B70C226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A4C124-2BE2-47A7-88BD-0D0E70225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7B5782-F97B-49E6-B4CF-05080D43F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356051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45F28A-82A7-4E2A-AC1D-A9080F5F5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4D3904-C2B3-4481-9AD0-4F4B97BF7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356044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7E99BD2-8425-452F-BBC9-DA271A4D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6826B2E-CE5F-4751-AB16-2F5D38E0D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3D69C59-2023-4CEC-BA7C-5EE1834EC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90D7BC-1D4E-4E24-B1E4-700CFE90C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35604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425F03-8DA8-4B30-8D52-0F823F557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356046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5042418-2AFD-437C-BDFE-95057749D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50803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7247EC-FBD7-42B0-89E1-981401897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42B17A-8F41-4932-B0D0-CAA198A36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C09251-BDF7-47DB-8213-2FD24431C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F3F5D47-FD51-41B4-B385-72FB1B83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EDA36F-4DFB-4CF9-AFCB-DF2830797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B82A4E-24F2-4AF9-ACD9-032004D5C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48A1B0D-4A06-45BC-B4BC-CFC5300FB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50802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5FAD49E-FD72-4576-A940-2428587B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C5050F-FCF4-41AE-A014-DA0E79C9D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5C37E2-39BD-41F3-A48B-0D6656AFD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ADE8E63-21C2-4361-9759-81558A67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B2F91E-6261-407E-AB8B-BC2971C5E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508025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1B8D98F-3287-4463-9C66-4D5562880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660254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4B4DF75-5954-4360-BD08-C0F14F07B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660248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646D91-7334-4EF7-854E-31229C0EB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52D0D3-BAB6-4E87-A7E3-042FE194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99FAD0-CAF0-416B-A5C2-BF67795C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E22E26C-C150-4D82-9949-7CBE6C6E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660254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072F62D-B9FA-4CBD-8427-DCDAE9724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5E7E19-8DF1-4E35-B975-14DB353C5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6602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29CC129-69D0-48B1-969C-406A8EC16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863A762-C2BE-4B7F-8F77-FB38598F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75ED5B7-A269-4716-8A91-60C4640BC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53D700F-89B5-47C3-88CF-F491CCA23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60B6165-C5E0-4495-B9AC-5D3FAA17C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66025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06BE7-B255-49E8-AFD7-16EA0DEE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812233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62BAA60-4FD3-4ED5-85B8-FA1AEBB54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D285C5F-B15D-4C99-876E-11EA0EDDB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1D3315B-6CF6-4B8A-9AD6-15E8ED774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2316A1B-DF30-4B08-A25E-634088C3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3B9824C-F3A0-4BB5-BA2D-E7B2C873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4AA607-331A-4D12-9628-01D4184C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5FC238-AD32-4501-B2D5-55A3F1409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2651C95-EE88-4D97-A4BD-842E093F0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D800BB2-C68A-40A6-8CD4-A733BD0DB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697780E-7DCF-4651-9953-FE1A7062C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B417FEE-0006-405F-A3EF-741EC0C6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2CA75D-333A-4FC0-A35C-15021893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8122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FE7FEB-856E-4B91-9524-7CB608A04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964459"/>
              <a:ext cx="36465" cy="36221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815A820-71A2-4F06-909A-802956FC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964453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35222E-6463-4F37-A52D-8E5F48B17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C684AC-F7CB-4096-BD97-E024A220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AEB483C-20AB-4095-912D-AB52A7C32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D1625C5-4D6F-4AF0-8F52-3E430AD86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964459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E6AC22C-25A4-400A-8E40-0DA9119C5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4586291-7B87-4844-A3C7-1B10E7070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964451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E6C849B-AC63-4611-9425-967763280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3DD2AB7-F94D-4A1E-8D17-3A8418C7D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99CE3DE-A5D3-4CBC-9771-BA0D4A71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51F4BCD-DCFB-49C5-AA53-912A2644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9644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17BD47A-2F24-467E-A016-650656A35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964453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60F5B69-D34A-4A38-AC4F-E04BB730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11644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6D5DFC6-ED6D-4E93-BBFD-32876861C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46009FB-3E9E-46F5-9DC9-B225C7B7D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10C4A9D-1BAD-4C1A-B643-39CEA7C56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3786231-B3C8-45C0-AB76-F0F35D7E1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E05DBD8-3FC9-47DE-88E7-849A2BE2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8B45623-D400-48AE-99CB-C50EF8208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50817F4-286D-4A64-A707-319964118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611643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E2CBB23-BC03-4233-B66D-F3E1BC361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B057C8-A242-41ED-B0DB-78B245C07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B4C1C0-5F41-4E24-A7CD-AFB1DE7B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61164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153209C-5637-4CEC-AB94-73A0EA2C7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611643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A55A31-FEC9-482A-B837-965828913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BA94A3-F00C-4D17-9254-A955E441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268419"/>
              <a:ext cx="36465" cy="36219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A2902DE-23EF-49CE-A669-B9096A9D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5780746-7CB1-459B-ACF8-EE4C8FA2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C72100-CCC7-485B-AB73-AFE6263C2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0330226-7157-4C26-8B12-849E7E40B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6FC5CE2-A4E9-48A9-A687-9D3CBDF2C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71F8A61-039C-4875-ABD2-DDAD0AF61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E9C48D7-E617-453A-95A7-4CBADCB70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268419"/>
              <a:ext cx="36221" cy="36219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028847A-3236-456C-ABCA-F17FACC74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68F10DA-E024-4DFF-B71A-284CE3783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D1258F2-08D2-4674-BB2B-00DA3F05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CA4E673-ADD3-4C6A-B67D-077CD7F7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8412C5A-7E5C-437B-A36E-FD4ADC57E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268417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56AC8FA-ED34-4749-9A15-E878B4088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420645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EE8845F-6312-4CB4-8345-10FAA6E91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6649974-BABE-465B-934C-798CD398A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A2E8120-B8AC-4058-AB81-44A99CF53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B3ACBEF-904A-4B73-A8B1-3A62AC125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80CD75B-0C3D-4186-B1D8-E58A7580E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17D40FB-488F-4EFD-9019-8E5802A73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89A9FA-C815-459B-8D43-862AC2805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42065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360E5B-3ABC-46DD-9DFE-5D8D1D4D2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42066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BCC9121-E8F5-49AE-869E-1245398D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190A7C8-B00C-4DCB-929A-32881103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BC02C4-69CC-4293-9249-E28D9F2C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42067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4748328-B03B-4EDD-96F0-DAF652720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420679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7E29EF6-5C38-4836-AE46-64215DD7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572627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33BC27D-A755-4489-B73A-5B0EA4BD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018ADBF-7412-4D0F-BC0F-8710DB9A4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70D54CD-D372-4C7F-B2AC-AB600FE52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BB9398E-F21C-4918-8C5A-90735B80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A7E3180-5F52-4B48-B3BD-F02177C4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657DEC7-1A91-41CA-B3FD-593EFF942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F66DBED-0EF0-4BC7-A733-8CEB9301F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57265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27BC7E2-BB50-457E-8D53-CBADC3D0A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E5B2F2A-FBC8-42A5-9305-B5C98A24D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BC862E-B59F-4BFB-A777-05409E727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3FB1571-92E7-4829-BCCD-7DCB0FE98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57265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F917C1-A8BC-4A0E-AE36-F9D0BE981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6F8931C-3AC8-4029-B30C-5361BFBCA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07" y="6724848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76E87F7-1BC0-472D-B19E-FFB494247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3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65149F4-5FFD-4DA3-B387-25DDFF149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2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CC143A2-5B71-45E0-A5DC-1AE44CF2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29C66E6-99F1-4166-B11B-8C47DD310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7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D782C24-70D1-4DF0-A631-9FA264292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0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04EA4D6-FB90-4EE9-9C94-FACE6D79A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1E17C7-CF11-4295-85DA-5237670B3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724881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3AF0AFB-AF22-44B2-B981-AF6098F19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A3631-6B95-4E40-89A4-0DC231A1A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320EDD3-FA1E-4F06-B5E6-86BA66BFF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5CB6263-11E9-4CF8-B171-7C627720C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9FB7707-C4F1-4107-A1AA-C702870A5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67" y="6724876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3532F2-A533-C7C9-54DF-5C212417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992" y="1202026"/>
            <a:ext cx="4030132" cy="44065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Model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42742-331A-E5EE-A33C-81C4BA6D8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228" y="1257565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• Non-Linear Superiority: Tree-based models outperformed linear models by ~45%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• Ensemble Advantage: Stacked model improved upon individual models by 5-15%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• Error Magnitude: Best model has ~70K average error on a mean ridership of ~2.5M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• Exceptional Fit: All advanced models achieved R² &gt; 0.99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• Residuals Analysis: No systematic bias in predictions - errors randomly distributed</a:t>
            </a:r>
          </a:p>
        </p:txBody>
      </p:sp>
      <p:grpSp>
        <p:nvGrpSpPr>
          <p:cNvPr id="158" name="Graphic 190">
            <a:extLst>
              <a:ext uri="{FF2B5EF4-FFF2-40B4-BE49-F238E27FC236}">
                <a16:creationId xmlns:a16="http://schemas.microsoft.com/office/drawing/2014/main" id="{55A100E1-E66E-4ED2-A56A-F7A819228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725954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B9672F-EB60-4C69-965D-C7AD5217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7B9190C-E3A6-476A-9BBD-79CC3E7A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2" name="Graphic 212">
            <a:extLst>
              <a:ext uri="{FF2B5EF4-FFF2-40B4-BE49-F238E27FC236}">
                <a16:creationId xmlns:a16="http://schemas.microsoft.com/office/drawing/2014/main" id="{CAB9AD4F-A248-4D49-8779-CE40E64C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4" name="Graphic 212">
            <a:extLst>
              <a:ext uri="{FF2B5EF4-FFF2-40B4-BE49-F238E27FC236}">
                <a16:creationId xmlns:a16="http://schemas.microsoft.com/office/drawing/2014/main" id="{3D4C1981-3D8B-446C-BFAE-E7EE5CF2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37FE2F-BC58-7255-C64A-9BB282CC2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3264FE-15AA-4466-923F-17A1BB80C177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5/5/2025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3156C-AFCD-1BC1-4205-13B1ACD9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0950CA-923C-45A4-997E-1FE6248B299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539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Empty train">
            <a:extLst>
              <a:ext uri="{FF2B5EF4-FFF2-40B4-BE49-F238E27FC236}">
                <a16:creationId xmlns:a16="http://schemas.microsoft.com/office/drawing/2014/main" id="{4704E160-2962-615E-69A1-B005AA19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9" r="23289" b="681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2F1C3-B187-CD15-A593-1F07E42A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Feature Importance Analysis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E51A8-5E00-F258-8486-77D0E05A2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Top Predictive Features: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1. Metro-North ridership (strongest predictor)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2. LIRR ridership (commuter rail correlation)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3. Bus ridership (urban transit pattern indicator)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4. Access-A-Ride trips (mobility needs correlation)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5. Weekend indicator (critical temporal pattern)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Feature importance analysis shows that commuter rail patterns have the strongest predictive relationship with subway ridership trends.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18F4C9-9A3C-8263-26DC-EDB1350F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1093" y="635635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72C661-43A0-4310-8629-C83247486629}" type="datetime1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5/5/2025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9D5B6-BCEC-53E5-8D5C-9AFC419B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90950CA-923C-45A4-997E-1FE6248B299C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214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Vibrant green forest">
            <a:extLst>
              <a:ext uri="{FF2B5EF4-FFF2-40B4-BE49-F238E27FC236}">
                <a16:creationId xmlns:a16="http://schemas.microsoft.com/office/drawing/2014/main" id="{751F003D-D831-8DFE-3D6D-DEB437EC99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7865" b="7865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18BCD-F16F-CEB7-3E9C-3FBF946F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57" y="591343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>
                <a:solidFill>
                  <a:srgbClr val="FFFFFF"/>
                </a:solidFill>
              </a:rPr>
              <a:t>Understanding Each Model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618CE-A4F5-F1F4-DDBC-8548EF04B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5572" y="591344"/>
            <a:ext cx="8316686" cy="55856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Linear Models: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What they did: Established a baseline by finding linear relationships between features and subway ridership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 Limitations: Struggled with complex patterns in transit data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 Performance: ~160K RMSE (highest error)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Random Forest: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 What it did: Built 100 decision trees on random feature subsets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 Strength: Captured non-linear relationships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 Performance: 86K RMSE (middle tier)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Gradient Boosting Models: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 What they did: Sequentially built trees focusing on previous errors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 Performance: 74-85K RMSE (top tier individual models)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Ensemble Methods: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 What they did: Combined multiple models for improved predictions</a:t>
            </a:r>
          </a:p>
          <a:p>
            <a:pPr marL="0"/>
            <a:r>
              <a:rPr lang="en-US" sz="1600" dirty="0">
                <a:solidFill>
                  <a:srgbClr val="FFFFFF"/>
                </a:solidFill>
              </a:rPr>
              <a:t> Performance: 70-71K RMSE (lowest error)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E526CA-1AB5-0748-EA63-3B9D8F634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93F78E1-8139-4D94-9DED-B077889C8459}" type="datetime1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5/5/2025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E8F1D-DB8E-9EFC-7A2C-AD8633C6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90950CA-923C-45A4-997E-1FE6248B299C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12711098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A57EACD-61CA-4775-9551-2078FC0BC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1107" y="5203828"/>
            <a:ext cx="1861478" cy="1557272"/>
            <a:chOff x="9731107" y="5203828"/>
            <a:chExt cx="1861478" cy="1557272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A9CEFA-65DF-4773-AB16-4E0811348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203828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B46568-197D-4462-A2AB-B32016E0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310550-C5D3-4B44-A74F-CA522D3EA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320944-CB85-404B-ACEB-4C621A2DE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F09ADAE-8ED7-4349-9F53-C9846B34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A30888-D632-4303-AD63-F9F6425F6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494E026-3245-4E27-8FA4-B5E50398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980A2D-E8F8-4D53-96BD-549B6E43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B2DDE9-70F9-46DE-A98D-A9E6A15B0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359C0-FED2-4F38-AF2C-D2CCB137C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31DFD6-7643-4367-B357-419597215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D5AD929-BDD1-4C17-B069-7F26DA239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A89B223-AC6D-428A-ADA0-A8107F132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5AE910-CDA0-467B-91F1-30022FC70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356051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80BBB4-49D0-40C7-949B-CE40E918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3560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A691FB-DA8E-4CB6-B2CB-43996A8A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ABC7EF-0297-4356-A5FE-85B70C226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A4C124-2BE2-47A7-88BD-0D0E70225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7B5782-F97B-49E6-B4CF-05080D43F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356051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45F28A-82A7-4E2A-AC1D-A9080F5F5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4D3904-C2B3-4481-9AD0-4F4B97BF7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356044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7E99BD2-8425-452F-BBC9-DA271A4D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6826B2E-CE5F-4751-AB16-2F5D38E0D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3D69C59-2023-4CEC-BA7C-5EE1834EC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90D7BC-1D4E-4E24-B1E4-700CFE90C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35604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425F03-8DA8-4B30-8D52-0F823F557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356046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5042418-2AFD-437C-BDFE-95057749D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50803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7247EC-FBD7-42B0-89E1-981401897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42B17A-8F41-4932-B0D0-CAA198A36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C09251-BDF7-47DB-8213-2FD24431C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F3F5D47-FD51-41B4-B385-72FB1B83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EDA36F-4DFB-4CF9-AFCB-DF2830797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B82A4E-24F2-4AF9-ACD9-032004D5C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48A1B0D-4A06-45BC-B4BC-CFC5300FB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50802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5FAD49E-FD72-4576-A940-2428587B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C5050F-FCF4-41AE-A014-DA0E79C9D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5C37E2-39BD-41F3-A48B-0D6656AFD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ADE8E63-21C2-4361-9759-81558A67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B2F91E-6261-407E-AB8B-BC2971C5E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508025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1B8D98F-3287-4463-9C66-4D5562880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660254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4B4DF75-5954-4360-BD08-C0F14F07B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660248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646D91-7334-4EF7-854E-31229C0EB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52D0D3-BAB6-4E87-A7E3-042FE194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99FAD0-CAF0-416B-A5C2-BF67795C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E22E26C-C150-4D82-9949-7CBE6C6E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660254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072F62D-B9FA-4CBD-8427-DCDAE9724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5E7E19-8DF1-4E35-B975-14DB353C5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6602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29CC129-69D0-48B1-969C-406A8EC16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863A762-C2BE-4B7F-8F77-FB38598F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75ED5B7-A269-4716-8A91-60C4640BC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53D700F-89B5-47C3-88CF-F491CCA23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60B6165-C5E0-4495-B9AC-5D3FAA17C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66025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06BE7-B255-49E8-AFD7-16EA0DEE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812233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62BAA60-4FD3-4ED5-85B8-FA1AEBB54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D285C5F-B15D-4C99-876E-11EA0EDDB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1D3315B-6CF6-4B8A-9AD6-15E8ED774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2316A1B-DF30-4B08-A25E-634088C3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3B9824C-F3A0-4BB5-BA2D-E7B2C873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4AA607-331A-4D12-9628-01D4184C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5FC238-AD32-4501-B2D5-55A3F1409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2651C95-EE88-4D97-A4BD-842E093F0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D800BB2-C68A-40A6-8CD4-A733BD0DB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697780E-7DCF-4651-9953-FE1A7062C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B417FEE-0006-405F-A3EF-741EC0C6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2CA75D-333A-4FC0-A35C-15021893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8122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FE7FEB-856E-4B91-9524-7CB608A04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964459"/>
              <a:ext cx="36465" cy="36221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815A820-71A2-4F06-909A-802956FC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964453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35222E-6463-4F37-A52D-8E5F48B17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C684AC-F7CB-4096-BD97-E024A220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AEB483C-20AB-4095-912D-AB52A7C32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D1625C5-4D6F-4AF0-8F52-3E430AD86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964459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E6AC22C-25A4-400A-8E40-0DA9119C5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4586291-7B87-4844-A3C7-1B10E7070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964451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E6C849B-AC63-4611-9425-967763280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3DD2AB7-F94D-4A1E-8D17-3A8418C7D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99CE3DE-A5D3-4CBC-9771-BA0D4A71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51F4BCD-DCFB-49C5-AA53-912A2644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9644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17BD47A-2F24-467E-A016-650656A35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964453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60F5B69-D34A-4A38-AC4F-E04BB730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11644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6D5DFC6-ED6D-4E93-BBFD-32876861C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46009FB-3E9E-46F5-9DC9-B225C7B7D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10C4A9D-1BAD-4C1A-B643-39CEA7C56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3786231-B3C8-45C0-AB76-F0F35D7E1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E05DBD8-3FC9-47DE-88E7-849A2BE2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8B45623-D400-48AE-99CB-C50EF8208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50817F4-286D-4A64-A707-319964118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611643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E2CBB23-BC03-4233-B66D-F3E1BC361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B057C8-A242-41ED-B0DB-78B245C07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B4C1C0-5F41-4E24-A7CD-AFB1DE7B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61164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153209C-5637-4CEC-AB94-73A0EA2C7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611643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A55A31-FEC9-482A-B837-965828913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BA94A3-F00C-4D17-9254-A955E441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268419"/>
              <a:ext cx="36465" cy="36219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A2902DE-23EF-49CE-A669-B9096A9D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5780746-7CB1-459B-ACF8-EE4C8FA2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C72100-CCC7-485B-AB73-AFE6263C2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0330226-7157-4C26-8B12-849E7E40B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6FC5CE2-A4E9-48A9-A687-9D3CBDF2C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71F8A61-039C-4875-ABD2-DDAD0AF61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E9C48D7-E617-453A-95A7-4CBADCB70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268419"/>
              <a:ext cx="36221" cy="36219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028847A-3236-456C-ABCA-F17FACC74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68F10DA-E024-4DFF-B71A-284CE3783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D1258F2-08D2-4674-BB2B-00DA3F05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CA4E673-ADD3-4C6A-B67D-077CD7F7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8412C5A-7E5C-437B-A36E-FD4ADC57E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268417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56AC8FA-ED34-4749-9A15-E878B4088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420645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EE8845F-6312-4CB4-8345-10FAA6E91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6649974-BABE-465B-934C-798CD398A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A2E8120-B8AC-4058-AB81-44A99CF53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B3ACBEF-904A-4B73-A8B1-3A62AC125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80CD75B-0C3D-4186-B1D8-E58A7580E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17D40FB-488F-4EFD-9019-8E5802A73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89A9FA-C815-459B-8D43-862AC2805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42065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360E5B-3ABC-46DD-9DFE-5D8D1D4D2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42066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BCC9121-E8F5-49AE-869E-1245398D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190A7C8-B00C-4DCB-929A-32881103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BC02C4-69CC-4293-9249-E28D9F2C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42067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4748328-B03B-4EDD-96F0-DAF652720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420679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7E29EF6-5C38-4836-AE46-64215DD7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572627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33BC27D-A755-4489-B73A-5B0EA4BD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018ADBF-7412-4D0F-BC0F-8710DB9A4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70D54CD-D372-4C7F-B2AC-AB600FE52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BB9398E-F21C-4918-8C5A-90735B80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A7E3180-5F52-4B48-B3BD-F02177C4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657DEC7-1A91-41CA-B3FD-593EFF942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F66DBED-0EF0-4BC7-A733-8CEB9301F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57265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27BC7E2-BB50-457E-8D53-CBADC3D0A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E5B2F2A-FBC8-42A5-9305-B5C98A24D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BC862E-B59F-4BFB-A777-05409E727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3FB1571-92E7-4829-BCCD-7DCB0FE98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57265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F917C1-A8BC-4A0E-AE36-F9D0BE981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6F8931C-3AC8-4029-B30C-5361BFBCA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07" y="6724848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76E87F7-1BC0-472D-B19E-FFB494247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3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65149F4-5FFD-4DA3-B387-25DDFF149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2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CC143A2-5B71-45E0-A5DC-1AE44CF2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29C66E6-99F1-4166-B11B-8C47DD310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7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D782C24-70D1-4DF0-A631-9FA264292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0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04EA4D6-FB90-4EE9-9C94-FACE6D79A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1E17C7-CF11-4295-85DA-5237670B3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724881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3AF0AFB-AF22-44B2-B981-AF6098F19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A3631-6B95-4E40-89A4-0DC231A1A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320EDD3-FA1E-4F06-B5E6-86BA66BFF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5CB6263-11E9-4CF8-B171-7C627720C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9FB7707-C4F1-4107-A1AA-C702870A5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67" y="6724876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CAC8EF-587D-256C-347C-C8AD16FB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992" y="1202026"/>
            <a:ext cx="4030132" cy="44065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Application &amp;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A001B-202F-6492-F808-9C322B100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228" y="1257565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dirty="0">
                <a:solidFill>
                  <a:schemeClr val="bg1"/>
                </a:solidFill>
              </a:rPr>
              <a:t> Accurate Ridership Forecasting: 99.5% of variance explained</a:t>
            </a:r>
          </a:p>
          <a:p>
            <a:pPr marL="0"/>
            <a:r>
              <a:rPr lang="en-US" dirty="0">
                <a:solidFill>
                  <a:schemeClr val="bg1"/>
                </a:solidFill>
              </a:rPr>
              <a:t> Operational Planning: Guide staffing and service frequency</a:t>
            </a:r>
          </a:p>
          <a:p>
            <a:pPr marL="0"/>
            <a:r>
              <a:rPr lang="en-US" dirty="0">
                <a:solidFill>
                  <a:schemeClr val="bg1"/>
                </a:solidFill>
              </a:rPr>
              <a:t> Budget Projections: Support revenue forecasts</a:t>
            </a:r>
          </a:p>
          <a:p>
            <a:pPr marL="0"/>
            <a:r>
              <a:rPr lang="en-US" dirty="0">
                <a:solidFill>
                  <a:schemeClr val="bg1"/>
                </a:solidFill>
              </a:rPr>
              <a:t> Anomaly Detection: Identify unusual ridership days</a:t>
            </a:r>
          </a:p>
        </p:txBody>
      </p:sp>
      <p:grpSp>
        <p:nvGrpSpPr>
          <p:cNvPr id="158" name="Graphic 190">
            <a:extLst>
              <a:ext uri="{FF2B5EF4-FFF2-40B4-BE49-F238E27FC236}">
                <a16:creationId xmlns:a16="http://schemas.microsoft.com/office/drawing/2014/main" id="{55A100E1-E66E-4ED2-A56A-F7A819228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725954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B9672F-EB60-4C69-965D-C7AD5217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7B9190C-E3A6-476A-9BBD-79CC3E7A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2" name="Graphic 212">
            <a:extLst>
              <a:ext uri="{FF2B5EF4-FFF2-40B4-BE49-F238E27FC236}">
                <a16:creationId xmlns:a16="http://schemas.microsoft.com/office/drawing/2014/main" id="{CAB9AD4F-A248-4D49-8779-CE40E64C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4" name="Graphic 212">
            <a:extLst>
              <a:ext uri="{FF2B5EF4-FFF2-40B4-BE49-F238E27FC236}">
                <a16:creationId xmlns:a16="http://schemas.microsoft.com/office/drawing/2014/main" id="{3D4C1981-3D8B-446C-BFAE-E7EE5CF2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7A3FFB-D00C-2BF2-5B49-AC6F7023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C87C75-0313-4C96-A6FA-0CF2BA737329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5/5/2025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F9EE4-D4ED-28D7-F367-A032EF3E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0950CA-923C-45A4-997E-1FE6248B299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1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81F33CB2DC4C4091575BD3995F4F01" ma:contentTypeVersion="12" ma:contentTypeDescription="Create a new document." ma:contentTypeScope="" ma:versionID="fbcd46c1274aeaa870d5ae845c8098cb">
  <xsd:schema xmlns:xsd="http://www.w3.org/2001/XMLSchema" xmlns:xs="http://www.w3.org/2001/XMLSchema" xmlns:p="http://schemas.microsoft.com/office/2006/metadata/properties" xmlns:ns3="3a9fcc2f-c4c6-4fec-b2b7-d864b983d2ab" xmlns:ns4="c5a5d2a9-1010-4ed1-98cf-07f3d91e071e" targetNamespace="http://schemas.microsoft.com/office/2006/metadata/properties" ma:root="true" ma:fieldsID="cdbfbfaf8ca096e55460d4da14931ef7" ns3:_="" ns4:_="">
    <xsd:import namespace="3a9fcc2f-c4c6-4fec-b2b7-d864b983d2ab"/>
    <xsd:import namespace="c5a5d2a9-1010-4ed1-98cf-07f3d91e071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9fcc2f-c4c6-4fec-b2b7-d864b983d2a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a5d2a9-1010-4ed1-98cf-07f3d91e071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a9fcc2f-c4c6-4fec-b2b7-d864b983d2ab" xsi:nil="true"/>
  </documentManagement>
</p:properties>
</file>

<file path=customXml/itemProps1.xml><?xml version="1.0" encoding="utf-8"?>
<ds:datastoreItem xmlns:ds="http://schemas.openxmlformats.org/officeDocument/2006/customXml" ds:itemID="{066A48FB-1F4D-463E-BF38-C2FCF11327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9fcc2f-c4c6-4fec-b2b7-d864b983d2ab"/>
    <ds:schemaRef ds:uri="c5a5d2a9-1010-4ed1-98cf-07f3d91e07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0F6849-7DEA-4974-8E01-F0BFA8EB5E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C6030C-E110-4AB1-B8AD-E59DA8089AC6}">
  <ds:schemaRefs>
    <ds:schemaRef ds:uri="http://purl.org/dc/terms/"/>
    <ds:schemaRef ds:uri="http://purl.org/dc/elements/1.1/"/>
    <ds:schemaRef ds:uri="c5a5d2a9-1010-4ed1-98cf-07f3d91e07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a9fcc2f-c4c6-4fec-b2b7-d864b983d2ab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740</Words>
  <Application>Microsoft Office PowerPoint</Application>
  <PresentationFormat>Widescreen</PresentationFormat>
  <Paragraphs>117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MTA Ridership Prediction: Machine Learning Analysis</vt:lpstr>
      <vt:lpstr>Data Overview</vt:lpstr>
      <vt:lpstr>Data Preparation &amp; Feature Engineering</vt:lpstr>
      <vt:lpstr>Model Architecture</vt:lpstr>
      <vt:lpstr>Model Performance Comparison</vt:lpstr>
      <vt:lpstr>Key Model Insights</vt:lpstr>
      <vt:lpstr>Feature Importance Analysis</vt:lpstr>
      <vt:lpstr>Understanding Each Model</vt:lpstr>
      <vt:lpstr>Model Application &amp; Value</vt:lpstr>
      <vt:lpstr>Next Steps &amp; Recommendations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احمد شاكر حلمى السيد</dc:creator>
  <cp:lastModifiedBy>احمد شاكر حلمى السيد</cp:lastModifiedBy>
  <cp:revision>1</cp:revision>
  <dcterms:created xsi:type="dcterms:W3CDTF">2025-05-04T21:54:28Z</dcterms:created>
  <dcterms:modified xsi:type="dcterms:W3CDTF">2025-05-04T22:25:54Z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0x010100BD81F33CB2DC4C4091575BD3995F4F01</vt:lpwstr>
  </property>
</Properties>
</file>